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Lst>
  <p:notesMasterIdLst>
    <p:notesMasterId r:id="rId78"/>
  </p:notesMasterIdLst>
  <p:sldIdLst>
    <p:sldId id="321" r:id="rId4"/>
    <p:sldId id="393" r:id="rId5"/>
    <p:sldId id="322" r:id="rId6"/>
    <p:sldId id="323" r:id="rId7"/>
    <p:sldId id="324" r:id="rId8"/>
    <p:sldId id="325" r:id="rId9"/>
    <p:sldId id="326" r:id="rId10"/>
    <p:sldId id="327" r:id="rId11"/>
    <p:sldId id="328" r:id="rId12"/>
    <p:sldId id="330" r:id="rId13"/>
    <p:sldId id="331" r:id="rId14"/>
    <p:sldId id="332" r:id="rId15"/>
    <p:sldId id="369" r:id="rId16"/>
    <p:sldId id="342" r:id="rId17"/>
    <p:sldId id="368" r:id="rId18"/>
    <p:sldId id="335" r:id="rId19"/>
    <p:sldId id="336" r:id="rId20"/>
    <p:sldId id="392" r:id="rId21"/>
    <p:sldId id="337" r:id="rId22"/>
    <p:sldId id="338" r:id="rId23"/>
    <p:sldId id="339" r:id="rId24"/>
    <p:sldId id="340" r:id="rId25"/>
    <p:sldId id="341" r:id="rId26"/>
    <p:sldId id="373" r:id="rId27"/>
    <p:sldId id="343" r:id="rId28"/>
    <p:sldId id="345" r:id="rId29"/>
    <p:sldId id="346" r:id="rId30"/>
    <p:sldId id="344" r:id="rId31"/>
    <p:sldId id="347" r:id="rId32"/>
    <p:sldId id="348" r:id="rId33"/>
    <p:sldId id="349" r:id="rId34"/>
    <p:sldId id="371" r:id="rId35"/>
    <p:sldId id="351" r:id="rId36"/>
    <p:sldId id="352" r:id="rId37"/>
    <p:sldId id="353" r:id="rId38"/>
    <p:sldId id="354" r:id="rId39"/>
    <p:sldId id="355" r:id="rId40"/>
    <p:sldId id="374" r:id="rId41"/>
    <p:sldId id="358" r:id="rId42"/>
    <p:sldId id="359" r:id="rId43"/>
    <p:sldId id="360" r:id="rId44"/>
    <p:sldId id="317" r:id="rId45"/>
    <p:sldId id="276" r:id="rId46"/>
    <p:sldId id="259" r:id="rId47"/>
    <p:sldId id="363" r:id="rId48"/>
    <p:sldId id="390" r:id="rId49"/>
    <p:sldId id="367" r:id="rId50"/>
    <p:sldId id="291" r:id="rId51"/>
    <p:sldId id="292" r:id="rId52"/>
    <p:sldId id="315" r:id="rId53"/>
    <p:sldId id="378" r:id="rId54"/>
    <p:sldId id="379" r:id="rId55"/>
    <p:sldId id="380" r:id="rId56"/>
    <p:sldId id="381" r:id="rId57"/>
    <p:sldId id="382" r:id="rId58"/>
    <p:sldId id="383" r:id="rId59"/>
    <p:sldId id="384" r:id="rId60"/>
    <p:sldId id="294" r:id="rId61"/>
    <p:sldId id="295" r:id="rId62"/>
    <p:sldId id="296" r:id="rId63"/>
    <p:sldId id="297" r:id="rId64"/>
    <p:sldId id="298" r:id="rId65"/>
    <p:sldId id="377" r:id="rId66"/>
    <p:sldId id="376" r:id="rId67"/>
    <p:sldId id="303" r:id="rId68"/>
    <p:sldId id="301" r:id="rId69"/>
    <p:sldId id="302" r:id="rId70"/>
    <p:sldId id="361" r:id="rId71"/>
    <p:sldId id="362" r:id="rId72"/>
    <p:sldId id="307" r:id="rId73"/>
    <p:sldId id="308" r:id="rId74"/>
    <p:sldId id="310" r:id="rId75"/>
    <p:sldId id="389" r:id="rId76"/>
    <p:sldId id="309" r:id="rId7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4" autoAdjust="0"/>
    <p:restoredTop sz="94671" autoAdjust="0"/>
  </p:normalViewPr>
  <p:slideViewPr>
    <p:cSldViewPr>
      <p:cViewPr varScale="1">
        <p:scale>
          <a:sx n="81" d="100"/>
          <a:sy n="81" d="100"/>
        </p:scale>
        <p:origin x="1116" y="96"/>
      </p:cViewPr>
      <p:guideLst>
        <p:guide orient="horz" pos="2160"/>
        <p:guide pos="2880"/>
      </p:guideLst>
    </p:cSldViewPr>
  </p:slideViewPr>
  <p:outlineViewPr>
    <p:cViewPr>
      <p:scale>
        <a:sx n="33" d="100"/>
        <a:sy n="33" d="100"/>
      </p:scale>
      <p:origin x="48" y="196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62485C4-2D4B-4A49-9157-506952859B36}" type="datetimeFigureOut">
              <a:rPr lang="en-US"/>
              <a:pPr>
                <a:defRPr/>
              </a:pPr>
              <a:t>3/14/2019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97FA364-3FAC-4695-B4C4-66B1F359FD95}" type="slidenum">
              <a:rPr lang="en-US"/>
              <a:pPr>
                <a:defRPr/>
              </a:pPr>
              <a:t>‹#›</a:t>
            </a:fld>
            <a:endParaRPr lang="en-US"/>
          </a:p>
        </p:txBody>
      </p:sp>
    </p:spTree>
    <p:extLst>
      <p:ext uri="{BB962C8B-B14F-4D97-AF65-F5344CB8AC3E}">
        <p14:creationId xmlns:p14="http://schemas.microsoft.com/office/powerpoint/2010/main" val="10218780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D5E5D46F-9BBE-4F47-BB46-CDAC31364FA1}" type="datetimeFigureOut">
              <a:rPr lang="en-US"/>
              <a:pPr>
                <a:defRPr/>
              </a:pPr>
              <a:t>3/14/2019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31C62F-9EF8-4E88-B490-59B0FBD1BE90}" type="slidenum">
              <a:rPr lang="en-US" altLang="en-US"/>
              <a:pPr>
                <a:defRPr/>
              </a:pPr>
              <a:t>‹#›</a:t>
            </a:fld>
            <a:endParaRPr lang="en-US" altLang="en-US"/>
          </a:p>
        </p:txBody>
      </p:sp>
    </p:spTree>
    <p:extLst>
      <p:ext uri="{BB962C8B-B14F-4D97-AF65-F5344CB8AC3E}">
        <p14:creationId xmlns:p14="http://schemas.microsoft.com/office/powerpoint/2010/main" val="1054765784"/>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66FAC17-B722-4535-BDC5-67992E2E3CD2}" type="datetimeFigureOut">
              <a:rPr lang="en-US"/>
              <a:pPr>
                <a:defRPr/>
              </a:pPr>
              <a:t>3/14/2019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88A75F-2FD4-41E1-BEFF-B9B69C51D4D2}" type="slidenum">
              <a:rPr lang="en-US" altLang="en-US"/>
              <a:pPr>
                <a:defRPr/>
              </a:pPr>
              <a:t>‹#›</a:t>
            </a:fld>
            <a:endParaRPr lang="en-US" altLang="en-US"/>
          </a:p>
        </p:txBody>
      </p:sp>
    </p:spTree>
    <p:extLst>
      <p:ext uri="{BB962C8B-B14F-4D97-AF65-F5344CB8AC3E}">
        <p14:creationId xmlns:p14="http://schemas.microsoft.com/office/powerpoint/2010/main" val="3880987596"/>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A4EC5ED-9A9D-45D0-BF0E-AB71292D3F2F}" type="datetimeFigureOut">
              <a:rPr lang="en-US"/>
              <a:pPr>
                <a:defRPr/>
              </a:pPr>
              <a:t>3/14/2019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631E3-6AE0-43A0-B732-E058F655305A}" type="slidenum">
              <a:rPr lang="en-US" altLang="en-US"/>
              <a:pPr>
                <a:defRPr/>
              </a:pPr>
              <a:t>‹#›</a:t>
            </a:fld>
            <a:endParaRPr lang="en-US" altLang="en-US"/>
          </a:p>
        </p:txBody>
      </p:sp>
    </p:spTree>
    <p:extLst>
      <p:ext uri="{BB962C8B-B14F-4D97-AF65-F5344CB8AC3E}">
        <p14:creationId xmlns:p14="http://schemas.microsoft.com/office/powerpoint/2010/main" val="3381178963"/>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69C509CA-2594-43E8-9342-966DE084CE78}"/>
              </a:ext>
            </a:extLst>
          </p:cNvPr>
          <p:cNvSpPr>
            <a:spLocks noGrp="1" noChangeArrowheads="1"/>
          </p:cNvSpPr>
          <p:nvPr>
            <p:ph type="dt" sz="half" idx="10"/>
          </p:nvPr>
        </p:nvSpPr>
        <p:spPr>
          <a:ln/>
        </p:spPr>
        <p:txBody>
          <a:bodyPr/>
          <a:lstStyle>
            <a:lvl1pPr>
              <a:defRPr/>
            </a:lvl1pPr>
          </a:lstStyle>
          <a:p>
            <a:pPr>
              <a:defRPr/>
            </a:pPr>
            <a:fld id="{44F11BC0-0394-48C9-8997-6820B5427511}" type="datetimeFigureOut">
              <a:rPr lang="en-US"/>
              <a:pPr>
                <a:defRPr/>
              </a:pPr>
              <a:t>3/14/2019</a:t>
            </a:fld>
            <a:endParaRPr lang="en-US" dirty="0"/>
          </a:p>
        </p:txBody>
      </p:sp>
      <p:sp>
        <p:nvSpPr>
          <p:cNvPr id="5" name="Rectangle 5">
            <a:extLst>
              <a:ext uri="{FF2B5EF4-FFF2-40B4-BE49-F238E27FC236}">
                <a16:creationId xmlns="" xmlns:a16="http://schemas.microsoft.com/office/drawing/2014/main" id="{123BAB96-325D-4FB1-B383-EC39FE9D58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4FA55D15-9BFB-46B9-8B95-191D8B794420}"/>
              </a:ext>
            </a:extLst>
          </p:cNvPr>
          <p:cNvSpPr>
            <a:spLocks noGrp="1" noChangeArrowheads="1"/>
          </p:cNvSpPr>
          <p:nvPr>
            <p:ph type="sldNum" sz="quarter" idx="12"/>
          </p:nvPr>
        </p:nvSpPr>
        <p:spPr>
          <a:ln/>
        </p:spPr>
        <p:txBody>
          <a:bodyPr/>
          <a:lstStyle>
            <a:lvl1pPr>
              <a:defRPr/>
            </a:lvl1pPr>
          </a:lstStyle>
          <a:p>
            <a:fld id="{C2BF3394-F10D-488B-A96A-5B09B2D2720C}" type="slidenum">
              <a:rPr lang="en-US" altLang="en-US"/>
              <a:pPr/>
              <a:t>‹#›</a:t>
            </a:fld>
            <a:endParaRPr lang="en-US" altLang="en-US"/>
          </a:p>
        </p:txBody>
      </p:sp>
    </p:spTree>
    <p:extLst>
      <p:ext uri="{BB962C8B-B14F-4D97-AF65-F5344CB8AC3E}">
        <p14:creationId xmlns:p14="http://schemas.microsoft.com/office/powerpoint/2010/main" val="1368960839"/>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1FDC1FFA-D0A2-42E8-BC3C-D0C2D9F30B9A}"/>
              </a:ext>
            </a:extLst>
          </p:cNvPr>
          <p:cNvSpPr>
            <a:spLocks noGrp="1" noChangeArrowheads="1"/>
          </p:cNvSpPr>
          <p:nvPr>
            <p:ph type="dt" sz="half" idx="10"/>
          </p:nvPr>
        </p:nvSpPr>
        <p:spPr>
          <a:ln/>
        </p:spPr>
        <p:txBody>
          <a:bodyPr/>
          <a:lstStyle>
            <a:lvl1pPr>
              <a:defRPr/>
            </a:lvl1pPr>
          </a:lstStyle>
          <a:p>
            <a:pPr>
              <a:defRPr/>
            </a:pPr>
            <a:fld id="{9A71EB8D-A703-4DE9-ABE9-94AF2DC35EB2}" type="datetimeFigureOut">
              <a:rPr lang="en-US"/>
              <a:pPr>
                <a:defRPr/>
              </a:pPr>
              <a:t>3/14/2019</a:t>
            </a:fld>
            <a:endParaRPr lang="en-US" dirty="0"/>
          </a:p>
        </p:txBody>
      </p:sp>
      <p:sp>
        <p:nvSpPr>
          <p:cNvPr id="5" name="Rectangle 5">
            <a:extLst>
              <a:ext uri="{FF2B5EF4-FFF2-40B4-BE49-F238E27FC236}">
                <a16:creationId xmlns="" xmlns:a16="http://schemas.microsoft.com/office/drawing/2014/main" id="{2BA95F46-8FC1-4294-A4E8-EB8E5292BB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9A3F4002-8F95-467F-97A9-59DA0EFA54C5}"/>
              </a:ext>
            </a:extLst>
          </p:cNvPr>
          <p:cNvSpPr>
            <a:spLocks noGrp="1" noChangeArrowheads="1"/>
          </p:cNvSpPr>
          <p:nvPr>
            <p:ph type="sldNum" sz="quarter" idx="12"/>
          </p:nvPr>
        </p:nvSpPr>
        <p:spPr>
          <a:ln/>
        </p:spPr>
        <p:txBody>
          <a:bodyPr/>
          <a:lstStyle>
            <a:lvl1pPr>
              <a:defRPr/>
            </a:lvl1pPr>
          </a:lstStyle>
          <a:p>
            <a:fld id="{E1AEE994-0C89-4B0C-9B42-70F3CB5C20FE}" type="slidenum">
              <a:rPr lang="en-US" altLang="en-US"/>
              <a:pPr/>
              <a:t>‹#›</a:t>
            </a:fld>
            <a:endParaRPr lang="en-US" altLang="en-US"/>
          </a:p>
        </p:txBody>
      </p:sp>
    </p:spTree>
    <p:extLst>
      <p:ext uri="{BB962C8B-B14F-4D97-AF65-F5344CB8AC3E}">
        <p14:creationId xmlns:p14="http://schemas.microsoft.com/office/powerpoint/2010/main" val="2989713723"/>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F3E4E661-E59D-4F6F-A397-82681306F930}"/>
              </a:ext>
            </a:extLst>
          </p:cNvPr>
          <p:cNvSpPr>
            <a:spLocks noGrp="1" noChangeArrowheads="1"/>
          </p:cNvSpPr>
          <p:nvPr>
            <p:ph type="dt" sz="half" idx="10"/>
          </p:nvPr>
        </p:nvSpPr>
        <p:spPr>
          <a:ln/>
        </p:spPr>
        <p:txBody>
          <a:bodyPr/>
          <a:lstStyle>
            <a:lvl1pPr>
              <a:defRPr/>
            </a:lvl1pPr>
          </a:lstStyle>
          <a:p>
            <a:pPr>
              <a:defRPr/>
            </a:pPr>
            <a:fld id="{56242638-387A-43C8-B6B4-10C6C59A9378}" type="datetimeFigureOut">
              <a:rPr lang="en-US"/>
              <a:pPr>
                <a:defRPr/>
              </a:pPr>
              <a:t>3/14/2019</a:t>
            </a:fld>
            <a:endParaRPr lang="en-US" dirty="0"/>
          </a:p>
        </p:txBody>
      </p:sp>
      <p:sp>
        <p:nvSpPr>
          <p:cNvPr id="5" name="Rectangle 5">
            <a:extLst>
              <a:ext uri="{FF2B5EF4-FFF2-40B4-BE49-F238E27FC236}">
                <a16:creationId xmlns="" xmlns:a16="http://schemas.microsoft.com/office/drawing/2014/main" id="{DEE3BF54-6456-47B0-AB41-488D3F13C2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6B24D28C-EA99-4C0D-9982-3FBD37555E3E}"/>
              </a:ext>
            </a:extLst>
          </p:cNvPr>
          <p:cNvSpPr>
            <a:spLocks noGrp="1" noChangeArrowheads="1"/>
          </p:cNvSpPr>
          <p:nvPr>
            <p:ph type="sldNum" sz="quarter" idx="12"/>
          </p:nvPr>
        </p:nvSpPr>
        <p:spPr>
          <a:ln/>
        </p:spPr>
        <p:txBody>
          <a:bodyPr/>
          <a:lstStyle>
            <a:lvl1pPr>
              <a:defRPr/>
            </a:lvl1pPr>
          </a:lstStyle>
          <a:p>
            <a:fld id="{37102F84-C629-4B45-997C-609B3623D595}" type="slidenum">
              <a:rPr lang="en-US" altLang="en-US"/>
              <a:pPr/>
              <a:t>‹#›</a:t>
            </a:fld>
            <a:endParaRPr lang="en-US" altLang="en-US"/>
          </a:p>
        </p:txBody>
      </p:sp>
    </p:spTree>
    <p:extLst>
      <p:ext uri="{BB962C8B-B14F-4D97-AF65-F5344CB8AC3E}">
        <p14:creationId xmlns:p14="http://schemas.microsoft.com/office/powerpoint/2010/main" val="396558123"/>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03A42B5D-F312-441A-AD02-9A5B1DC558BB}"/>
              </a:ext>
            </a:extLst>
          </p:cNvPr>
          <p:cNvSpPr>
            <a:spLocks noGrp="1" noChangeArrowheads="1"/>
          </p:cNvSpPr>
          <p:nvPr>
            <p:ph type="dt" sz="half" idx="10"/>
          </p:nvPr>
        </p:nvSpPr>
        <p:spPr>
          <a:ln/>
        </p:spPr>
        <p:txBody>
          <a:bodyPr/>
          <a:lstStyle>
            <a:lvl1pPr>
              <a:defRPr/>
            </a:lvl1pPr>
          </a:lstStyle>
          <a:p>
            <a:pPr>
              <a:defRPr/>
            </a:pPr>
            <a:fld id="{1362A926-B813-45EE-9B12-9B023AA94172}" type="datetimeFigureOut">
              <a:rPr lang="en-US"/>
              <a:pPr>
                <a:defRPr/>
              </a:pPr>
              <a:t>3/14/2019</a:t>
            </a:fld>
            <a:endParaRPr lang="en-US" dirty="0"/>
          </a:p>
        </p:txBody>
      </p:sp>
      <p:sp>
        <p:nvSpPr>
          <p:cNvPr id="6" name="Rectangle 5">
            <a:extLst>
              <a:ext uri="{FF2B5EF4-FFF2-40B4-BE49-F238E27FC236}">
                <a16:creationId xmlns="" xmlns:a16="http://schemas.microsoft.com/office/drawing/2014/main" id="{1036BAA5-CD02-47D0-A28A-4795415A4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31628C06-9B77-4EEA-95C1-5E2A7670105E}"/>
              </a:ext>
            </a:extLst>
          </p:cNvPr>
          <p:cNvSpPr>
            <a:spLocks noGrp="1" noChangeArrowheads="1"/>
          </p:cNvSpPr>
          <p:nvPr>
            <p:ph type="sldNum" sz="quarter" idx="12"/>
          </p:nvPr>
        </p:nvSpPr>
        <p:spPr>
          <a:ln/>
        </p:spPr>
        <p:txBody>
          <a:bodyPr/>
          <a:lstStyle>
            <a:lvl1pPr>
              <a:defRPr/>
            </a:lvl1pPr>
          </a:lstStyle>
          <a:p>
            <a:fld id="{4AB77BFB-B40E-4C13-9A21-B4203FF9AE62}" type="slidenum">
              <a:rPr lang="en-US" altLang="en-US"/>
              <a:pPr/>
              <a:t>‹#›</a:t>
            </a:fld>
            <a:endParaRPr lang="en-US" altLang="en-US"/>
          </a:p>
        </p:txBody>
      </p:sp>
    </p:spTree>
    <p:extLst>
      <p:ext uri="{BB962C8B-B14F-4D97-AF65-F5344CB8AC3E}">
        <p14:creationId xmlns:p14="http://schemas.microsoft.com/office/powerpoint/2010/main" val="3460143377"/>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C3D915F0-7215-4164-8461-66171B6AF2B3}"/>
              </a:ext>
            </a:extLst>
          </p:cNvPr>
          <p:cNvSpPr>
            <a:spLocks noGrp="1" noChangeArrowheads="1"/>
          </p:cNvSpPr>
          <p:nvPr>
            <p:ph type="dt" sz="half" idx="10"/>
          </p:nvPr>
        </p:nvSpPr>
        <p:spPr>
          <a:ln/>
        </p:spPr>
        <p:txBody>
          <a:bodyPr/>
          <a:lstStyle>
            <a:lvl1pPr>
              <a:defRPr/>
            </a:lvl1pPr>
          </a:lstStyle>
          <a:p>
            <a:pPr>
              <a:defRPr/>
            </a:pPr>
            <a:fld id="{EE01EDB9-BD30-40A9-BE70-017AB65CADBB}" type="datetimeFigureOut">
              <a:rPr lang="en-US"/>
              <a:pPr>
                <a:defRPr/>
              </a:pPr>
              <a:t>3/14/2019</a:t>
            </a:fld>
            <a:endParaRPr lang="en-US" dirty="0"/>
          </a:p>
        </p:txBody>
      </p:sp>
      <p:sp>
        <p:nvSpPr>
          <p:cNvPr id="8" name="Rectangle 5">
            <a:extLst>
              <a:ext uri="{FF2B5EF4-FFF2-40B4-BE49-F238E27FC236}">
                <a16:creationId xmlns="" xmlns:a16="http://schemas.microsoft.com/office/drawing/2014/main" id="{0BE00171-B0DA-4F3B-9294-8FF8F2957C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1F404BE9-F237-4CF7-AB82-E859A10CA62E}"/>
              </a:ext>
            </a:extLst>
          </p:cNvPr>
          <p:cNvSpPr>
            <a:spLocks noGrp="1" noChangeArrowheads="1"/>
          </p:cNvSpPr>
          <p:nvPr>
            <p:ph type="sldNum" sz="quarter" idx="12"/>
          </p:nvPr>
        </p:nvSpPr>
        <p:spPr>
          <a:ln/>
        </p:spPr>
        <p:txBody>
          <a:bodyPr/>
          <a:lstStyle>
            <a:lvl1pPr>
              <a:defRPr/>
            </a:lvl1pPr>
          </a:lstStyle>
          <a:p>
            <a:fld id="{45C19039-52A8-43CF-B87E-5FE0522C22B5}" type="slidenum">
              <a:rPr lang="en-US" altLang="en-US"/>
              <a:pPr/>
              <a:t>‹#›</a:t>
            </a:fld>
            <a:endParaRPr lang="en-US" altLang="en-US"/>
          </a:p>
        </p:txBody>
      </p:sp>
    </p:spTree>
    <p:extLst>
      <p:ext uri="{BB962C8B-B14F-4D97-AF65-F5344CB8AC3E}">
        <p14:creationId xmlns:p14="http://schemas.microsoft.com/office/powerpoint/2010/main" val="198420612"/>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E54B98FE-0B36-4037-A881-9A89E50755BF}"/>
              </a:ext>
            </a:extLst>
          </p:cNvPr>
          <p:cNvSpPr>
            <a:spLocks noGrp="1" noChangeArrowheads="1"/>
          </p:cNvSpPr>
          <p:nvPr>
            <p:ph type="dt" sz="half" idx="10"/>
          </p:nvPr>
        </p:nvSpPr>
        <p:spPr>
          <a:ln/>
        </p:spPr>
        <p:txBody>
          <a:bodyPr/>
          <a:lstStyle>
            <a:lvl1pPr>
              <a:defRPr/>
            </a:lvl1pPr>
          </a:lstStyle>
          <a:p>
            <a:pPr>
              <a:defRPr/>
            </a:pPr>
            <a:fld id="{A07C44C8-52E6-42CD-8B05-0EB787DE75BF}" type="datetimeFigureOut">
              <a:rPr lang="en-US"/>
              <a:pPr>
                <a:defRPr/>
              </a:pPr>
              <a:t>3/14/2019</a:t>
            </a:fld>
            <a:endParaRPr lang="en-US" dirty="0"/>
          </a:p>
        </p:txBody>
      </p:sp>
      <p:sp>
        <p:nvSpPr>
          <p:cNvPr id="4" name="Rectangle 5">
            <a:extLst>
              <a:ext uri="{FF2B5EF4-FFF2-40B4-BE49-F238E27FC236}">
                <a16:creationId xmlns="" xmlns:a16="http://schemas.microsoft.com/office/drawing/2014/main" id="{9B5C08DE-C45C-4EE3-9A25-B5BE74AACC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A19905DA-6E24-43EF-83BD-532FCB28E31F}"/>
              </a:ext>
            </a:extLst>
          </p:cNvPr>
          <p:cNvSpPr>
            <a:spLocks noGrp="1" noChangeArrowheads="1"/>
          </p:cNvSpPr>
          <p:nvPr>
            <p:ph type="sldNum" sz="quarter" idx="12"/>
          </p:nvPr>
        </p:nvSpPr>
        <p:spPr>
          <a:ln/>
        </p:spPr>
        <p:txBody>
          <a:bodyPr/>
          <a:lstStyle>
            <a:lvl1pPr>
              <a:defRPr/>
            </a:lvl1pPr>
          </a:lstStyle>
          <a:p>
            <a:fld id="{42CBEA09-1812-4FEC-8163-EFDA6E9F738F}" type="slidenum">
              <a:rPr lang="en-US" altLang="en-US"/>
              <a:pPr/>
              <a:t>‹#›</a:t>
            </a:fld>
            <a:endParaRPr lang="en-US" altLang="en-US"/>
          </a:p>
        </p:txBody>
      </p:sp>
    </p:spTree>
    <p:extLst>
      <p:ext uri="{BB962C8B-B14F-4D97-AF65-F5344CB8AC3E}">
        <p14:creationId xmlns:p14="http://schemas.microsoft.com/office/powerpoint/2010/main" val="3022479245"/>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79657D00-0D46-4FE0-AFF0-65B4F699418B}"/>
              </a:ext>
            </a:extLst>
          </p:cNvPr>
          <p:cNvSpPr>
            <a:spLocks noGrp="1" noChangeArrowheads="1"/>
          </p:cNvSpPr>
          <p:nvPr>
            <p:ph type="dt" sz="half" idx="10"/>
          </p:nvPr>
        </p:nvSpPr>
        <p:spPr>
          <a:ln/>
        </p:spPr>
        <p:txBody>
          <a:bodyPr/>
          <a:lstStyle>
            <a:lvl1pPr>
              <a:defRPr/>
            </a:lvl1pPr>
          </a:lstStyle>
          <a:p>
            <a:pPr>
              <a:defRPr/>
            </a:pPr>
            <a:fld id="{22227E14-CE55-4270-8748-AEA80B79119A}" type="datetimeFigureOut">
              <a:rPr lang="en-US"/>
              <a:pPr>
                <a:defRPr/>
              </a:pPr>
              <a:t>3/14/2019</a:t>
            </a:fld>
            <a:endParaRPr lang="en-US" dirty="0"/>
          </a:p>
        </p:txBody>
      </p:sp>
      <p:sp>
        <p:nvSpPr>
          <p:cNvPr id="3" name="Rectangle 5">
            <a:extLst>
              <a:ext uri="{FF2B5EF4-FFF2-40B4-BE49-F238E27FC236}">
                <a16:creationId xmlns="" xmlns:a16="http://schemas.microsoft.com/office/drawing/2014/main" id="{DB28C718-44FC-466D-922B-26BFC25B57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775B2587-149B-4C8D-844B-5D5E94E2B20B}"/>
              </a:ext>
            </a:extLst>
          </p:cNvPr>
          <p:cNvSpPr>
            <a:spLocks noGrp="1" noChangeArrowheads="1"/>
          </p:cNvSpPr>
          <p:nvPr>
            <p:ph type="sldNum" sz="quarter" idx="12"/>
          </p:nvPr>
        </p:nvSpPr>
        <p:spPr>
          <a:ln/>
        </p:spPr>
        <p:txBody>
          <a:bodyPr/>
          <a:lstStyle>
            <a:lvl1pPr>
              <a:defRPr/>
            </a:lvl1pPr>
          </a:lstStyle>
          <a:p>
            <a:fld id="{D6E72B23-B2F5-465F-ADB0-B88C5E50B9DF}" type="slidenum">
              <a:rPr lang="en-US" altLang="en-US"/>
              <a:pPr/>
              <a:t>‹#›</a:t>
            </a:fld>
            <a:endParaRPr lang="en-US" altLang="en-US"/>
          </a:p>
        </p:txBody>
      </p:sp>
    </p:spTree>
    <p:extLst>
      <p:ext uri="{BB962C8B-B14F-4D97-AF65-F5344CB8AC3E}">
        <p14:creationId xmlns:p14="http://schemas.microsoft.com/office/powerpoint/2010/main" val="1618320277"/>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5F67FA1F-2842-4A15-B5C7-8A80C5CA38D3}"/>
              </a:ext>
            </a:extLst>
          </p:cNvPr>
          <p:cNvSpPr>
            <a:spLocks noGrp="1" noChangeArrowheads="1"/>
          </p:cNvSpPr>
          <p:nvPr>
            <p:ph type="dt" sz="half" idx="10"/>
          </p:nvPr>
        </p:nvSpPr>
        <p:spPr>
          <a:ln/>
        </p:spPr>
        <p:txBody>
          <a:bodyPr/>
          <a:lstStyle>
            <a:lvl1pPr>
              <a:defRPr/>
            </a:lvl1pPr>
          </a:lstStyle>
          <a:p>
            <a:pPr>
              <a:defRPr/>
            </a:pPr>
            <a:fld id="{B9B8C0DF-764B-4EBD-9E35-CDD805CAF535}" type="datetimeFigureOut">
              <a:rPr lang="en-US"/>
              <a:pPr>
                <a:defRPr/>
              </a:pPr>
              <a:t>3/14/2019</a:t>
            </a:fld>
            <a:endParaRPr lang="en-US" dirty="0"/>
          </a:p>
        </p:txBody>
      </p:sp>
      <p:sp>
        <p:nvSpPr>
          <p:cNvPr id="6" name="Rectangle 5">
            <a:extLst>
              <a:ext uri="{FF2B5EF4-FFF2-40B4-BE49-F238E27FC236}">
                <a16:creationId xmlns="" xmlns:a16="http://schemas.microsoft.com/office/drawing/2014/main" id="{307CA20C-F518-440D-BD0B-F513C5451F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781505F9-36F5-448D-A674-24325B1EEDB8}"/>
              </a:ext>
            </a:extLst>
          </p:cNvPr>
          <p:cNvSpPr>
            <a:spLocks noGrp="1" noChangeArrowheads="1"/>
          </p:cNvSpPr>
          <p:nvPr>
            <p:ph type="sldNum" sz="quarter" idx="12"/>
          </p:nvPr>
        </p:nvSpPr>
        <p:spPr>
          <a:ln/>
        </p:spPr>
        <p:txBody>
          <a:bodyPr/>
          <a:lstStyle>
            <a:lvl1pPr>
              <a:defRPr/>
            </a:lvl1pPr>
          </a:lstStyle>
          <a:p>
            <a:fld id="{A63E4655-7457-4C39-B38C-D520EE8D627C}" type="slidenum">
              <a:rPr lang="en-US" altLang="en-US"/>
              <a:pPr/>
              <a:t>‹#›</a:t>
            </a:fld>
            <a:endParaRPr lang="en-US" altLang="en-US"/>
          </a:p>
        </p:txBody>
      </p:sp>
    </p:spTree>
    <p:extLst>
      <p:ext uri="{BB962C8B-B14F-4D97-AF65-F5344CB8AC3E}">
        <p14:creationId xmlns:p14="http://schemas.microsoft.com/office/powerpoint/2010/main" val="3665610375"/>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E48E97D-DEB8-4D54-B66F-EB2203180230}" type="datetimeFigureOut">
              <a:rPr lang="en-US"/>
              <a:pPr>
                <a:defRPr/>
              </a:pPr>
              <a:t>3/14/2019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6F4926-4A18-45ED-8035-3FFFDDFA7F42}" type="slidenum">
              <a:rPr lang="en-US" altLang="en-US"/>
              <a:pPr>
                <a:defRPr/>
              </a:pPr>
              <a:t>‹#›</a:t>
            </a:fld>
            <a:endParaRPr lang="en-US" altLang="en-US"/>
          </a:p>
        </p:txBody>
      </p:sp>
    </p:spTree>
    <p:extLst>
      <p:ext uri="{BB962C8B-B14F-4D97-AF65-F5344CB8AC3E}">
        <p14:creationId xmlns:p14="http://schemas.microsoft.com/office/powerpoint/2010/main" val="2628960256"/>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7F84B67C-39B2-45F5-B4C4-571E4062CF71}"/>
              </a:ext>
            </a:extLst>
          </p:cNvPr>
          <p:cNvSpPr>
            <a:spLocks noGrp="1" noChangeArrowheads="1"/>
          </p:cNvSpPr>
          <p:nvPr>
            <p:ph type="dt" sz="half" idx="10"/>
          </p:nvPr>
        </p:nvSpPr>
        <p:spPr>
          <a:ln/>
        </p:spPr>
        <p:txBody>
          <a:bodyPr/>
          <a:lstStyle>
            <a:lvl1pPr>
              <a:defRPr/>
            </a:lvl1pPr>
          </a:lstStyle>
          <a:p>
            <a:pPr>
              <a:defRPr/>
            </a:pPr>
            <a:fld id="{56AEAE1D-2FA8-4455-85EE-F7E2D34DFB0E}" type="datetimeFigureOut">
              <a:rPr lang="en-US"/>
              <a:pPr>
                <a:defRPr/>
              </a:pPr>
              <a:t>3/14/2019</a:t>
            </a:fld>
            <a:endParaRPr lang="en-US" dirty="0"/>
          </a:p>
        </p:txBody>
      </p:sp>
      <p:sp>
        <p:nvSpPr>
          <p:cNvPr id="6" name="Rectangle 5">
            <a:extLst>
              <a:ext uri="{FF2B5EF4-FFF2-40B4-BE49-F238E27FC236}">
                <a16:creationId xmlns="" xmlns:a16="http://schemas.microsoft.com/office/drawing/2014/main" id="{40AAD38E-5E94-490E-A6A1-59A6446F50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FE8942BF-6106-4606-A3B6-C009B83616B8}"/>
              </a:ext>
            </a:extLst>
          </p:cNvPr>
          <p:cNvSpPr>
            <a:spLocks noGrp="1" noChangeArrowheads="1"/>
          </p:cNvSpPr>
          <p:nvPr>
            <p:ph type="sldNum" sz="quarter" idx="12"/>
          </p:nvPr>
        </p:nvSpPr>
        <p:spPr>
          <a:ln/>
        </p:spPr>
        <p:txBody>
          <a:bodyPr/>
          <a:lstStyle>
            <a:lvl1pPr>
              <a:defRPr/>
            </a:lvl1pPr>
          </a:lstStyle>
          <a:p>
            <a:fld id="{C6CD31A4-F3B6-4346-8F42-C236CD338C48}" type="slidenum">
              <a:rPr lang="en-US" altLang="en-US"/>
              <a:pPr/>
              <a:t>‹#›</a:t>
            </a:fld>
            <a:endParaRPr lang="en-US" altLang="en-US"/>
          </a:p>
        </p:txBody>
      </p:sp>
    </p:spTree>
    <p:extLst>
      <p:ext uri="{BB962C8B-B14F-4D97-AF65-F5344CB8AC3E}">
        <p14:creationId xmlns:p14="http://schemas.microsoft.com/office/powerpoint/2010/main" val="800398366"/>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2CBEB85D-4176-4652-AA1B-DDFBE9B3D4CF}"/>
              </a:ext>
            </a:extLst>
          </p:cNvPr>
          <p:cNvSpPr>
            <a:spLocks noGrp="1" noChangeArrowheads="1"/>
          </p:cNvSpPr>
          <p:nvPr>
            <p:ph type="dt" sz="half" idx="10"/>
          </p:nvPr>
        </p:nvSpPr>
        <p:spPr>
          <a:ln/>
        </p:spPr>
        <p:txBody>
          <a:bodyPr/>
          <a:lstStyle>
            <a:lvl1pPr>
              <a:defRPr/>
            </a:lvl1pPr>
          </a:lstStyle>
          <a:p>
            <a:pPr>
              <a:defRPr/>
            </a:pPr>
            <a:fld id="{21F782DC-841D-45CC-9AD6-A2D426176CBD}" type="datetimeFigureOut">
              <a:rPr lang="en-US"/>
              <a:pPr>
                <a:defRPr/>
              </a:pPr>
              <a:t>3/14/2019</a:t>
            </a:fld>
            <a:endParaRPr lang="en-US" dirty="0"/>
          </a:p>
        </p:txBody>
      </p:sp>
      <p:sp>
        <p:nvSpPr>
          <p:cNvPr id="5" name="Rectangle 5">
            <a:extLst>
              <a:ext uri="{FF2B5EF4-FFF2-40B4-BE49-F238E27FC236}">
                <a16:creationId xmlns="" xmlns:a16="http://schemas.microsoft.com/office/drawing/2014/main" id="{83022076-008C-42F0-9584-2BF6510F0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6B958C47-299D-4070-A47E-E5E82D75CD4F}"/>
              </a:ext>
            </a:extLst>
          </p:cNvPr>
          <p:cNvSpPr>
            <a:spLocks noGrp="1" noChangeArrowheads="1"/>
          </p:cNvSpPr>
          <p:nvPr>
            <p:ph type="sldNum" sz="quarter" idx="12"/>
          </p:nvPr>
        </p:nvSpPr>
        <p:spPr>
          <a:ln/>
        </p:spPr>
        <p:txBody>
          <a:bodyPr/>
          <a:lstStyle>
            <a:lvl1pPr>
              <a:defRPr/>
            </a:lvl1pPr>
          </a:lstStyle>
          <a:p>
            <a:fld id="{44484AFB-A83C-4D6B-BF1B-42F7798D1147}" type="slidenum">
              <a:rPr lang="en-US" altLang="en-US"/>
              <a:pPr/>
              <a:t>‹#›</a:t>
            </a:fld>
            <a:endParaRPr lang="en-US" altLang="en-US"/>
          </a:p>
        </p:txBody>
      </p:sp>
    </p:spTree>
    <p:extLst>
      <p:ext uri="{BB962C8B-B14F-4D97-AF65-F5344CB8AC3E}">
        <p14:creationId xmlns:p14="http://schemas.microsoft.com/office/powerpoint/2010/main" val="912990696"/>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D1CC2C28-6C7E-4242-825B-B757F7E5941C}"/>
              </a:ext>
            </a:extLst>
          </p:cNvPr>
          <p:cNvSpPr>
            <a:spLocks noGrp="1" noChangeArrowheads="1"/>
          </p:cNvSpPr>
          <p:nvPr>
            <p:ph type="dt" sz="half" idx="10"/>
          </p:nvPr>
        </p:nvSpPr>
        <p:spPr>
          <a:ln/>
        </p:spPr>
        <p:txBody>
          <a:bodyPr/>
          <a:lstStyle>
            <a:lvl1pPr>
              <a:defRPr/>
            </a:lvl1pPr>
          </a:lstStyle>
          <a:p>
            <a:pPr>
              <a:defRPr/>
            </a:pPr>
            <a:fld id="{05731E9D-989A-4497-A171-660223C188AC}" type="datetimeFigureOut">
              <a:rPr lang="en-US"/>
              <a:pPr>
                <a:defRPr/>
              </a:pPr>
              <a:t>3/14/2019</a:t>
            </a:fld>
            <a:endParaRPr lang="en-US" dirty="0"/>
          </a:p>
        </p:txBody>
      </p:sp>
      <p:sp>
        <p:nvSpPr>
          <p:cNvPr id="5" name="Rectangle 5">
            <a:extLst>
              <a:ext uri="{FF2B5EF4-FFF2-40B4-BE49-F238E27FC236}">
                <a16:creationId xmlns="" xmlns:a16="http://schemas.microsoft.com/office/drawing/2014/main" id="{1D41F7B0-769F-4390-A736-B878512ADA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E784BF18-7986-4715-B4BE-07F337AEE6E5}"/>
              </a:ext>
            </a:extLst>
          </p:cNvPr>
          <p:cNvSpPr>
            <a:spLocks noGrp="1" noChangeArrowheads="1"/>
          </p:cNvSpPr>
          <p:nvPr>
            <p:ph type="sldNum" sz="quarter" idx="12"/>
          </p:nvPr>
        </p:nvSpPr>
        <p:spPr>
          <a:ln/>
        </p:spPr>
        <p:txBody>
          <a:bodyPr/>
          <a:lstStyle>
            <a:lvl1pPr>
              <a:defRPr/>
            </a:lvl1pPr>
          </a:lstStyle>
          <a:p>
            <a:fld id="{2D9A51AB-2CC3-41A6-A9C6-8519CCB423EA}" type="slidenum">
              <a:rPr lang="en-US" altLang="en-US"/>
              <a:pPr/>
              <a:t>‹#›</a:t>
            </a:fld>
            <a:endParaRPr lang="en-US" altLang="en-US"/>
          </a:p>
        </p:txBody>
      </p:sp>
    </p:spTree>
    <p:extLst>
      <p:ext uri="{BB962C8B-B14F-4D97-AF65-F5344CB8AC3E}">
        <p14:creationId xmlns:p14="http://schemas.microsoft.com/office/powerpoint/2010/main" val="2773097605"/>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0554AEB3-7ABC-47A5-88B3-A266FF0B2430}"/>
              </a:ext>
            </a:extLst>
          </p:cNvPr>
          <p:cNvSpPr>
            <a:spLocks noGrp="1"/>
          </p:cNvSpPr>
          <p:nvPr>
            <p:ph type="dt" sz="half" idx="10"/>
          </p:nvPr>
        </p:nvSpPr>
        <p:spPr/>
        <p:txBody>
          <a:bodyPr/>
          <a:lstStyle>
            <a:lvl1pPr>
              <a:defRPr/>
            </a:lvl1pPr>
          </a:lstStyle>
          <a:p>
            <a:pPr>
              <a:defRPr/>
            </a:pPr>
            <a:fld id="{C8995FFE-07DE-4841-B33E-6636336150C0}" type="datetimeFigureOut">
              <a:rPr lang="en-US"/>
              <a:pPr>
                <a:defRPr/>
              </a:pPr>
              <a:t>3/14/2019</a:t>
            </a:fld>
            <a:endParaRPr lang="en-US"/>
          </a:p>
        </p:txBody>
      </p:sp>
      <p:sp>
        <p:nvSpPr>
          <p:cNvPr id="5" name="Footer Placeholder 4">
            <a:extLst>
              <a:ext uri="{FF2B5EF4-FFF2-40B4-BE49-F238E27FC236}">
                <a16:creationId xmlns="" xmlns:a16="http://schemas.microsoft.com/office/drawing/2014/main" id="{8128DC0E-3449-4BB7-B19F-AA3D928D87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4054FD3-C84F-4B67-961F-02296C466FA9}"/>
              </a:ext>
            </a:extLst>
          </p:cNvPr>
          <p:cNvSpPr>
            <a:spLocks noGrp="1"/>
          </p:cNvSpPr>
          <p:nvPr>
            <p:ph type="sldNum" sz="quarter" idx="12"/>
          </p:nvPr>
        </p:nvSpPr>
        <p:spPr/>
        <p:txBody>
          <a:bodyPr/>
          <a:lstStyle>
            <a:lvl1pPr>
              <a:defRPr/>
            </a:lvl1pPr>
          </a:lstStyle>
          <a:p>
            <a:pPr>
              <a:defRPr/>
            </a:pPr>
            <a:fld id="{DD9581C4-88F3-41D0-9CF0-24FC442C162C}" type="slidenum">
              <a:rPr lang="en-US" altLang="en-US"/>
              <a:pPr>
                <a:defRPr/>
              </a:pPr>
              <a:t>‹#›</a:t>
            </a:fld>
            <a:endParaRPr lang="en-US" altLang="en-US"/>
          </a:p>
        </p:txBody>
      </p:sp>
    </p:spTree>
    <p:extLst>
      <p:ext uri="{BB962C8B-B14F-4D97-AF65-F5344CB8AC3E}">
        <p14:creationId xmlns:p14="http://schemas.microsoft.com/office/powerpoint/2010/main" val="4222902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0E38276-9FD5-4A1E-B013-7BF39929A852}"/>
              </a:ext>
            </a:extLst>
          </p:cNvPr>
          <p:cNvSpPr>
            <a:spLocks noGrp="1"/>
          </p:cNvSpPr>
          <p:nvPr>
            <p:ph type="dt" sz="half" idx="10"/>
          </p:nvPr>
        </p:nvSpPr>
        <p:spPr/>
        <p:txBody>
          <a:bodyPr/>
          <a:lstStyle>
            <a:lvl1pPr>
              <a:defRPr/>
            </a:lvl1pPr>
          </a:lstStyle>
          <a:p>
            <a:pPr>
              <a:defRPr/>
            </a:pPr>
            <a:fld id="{AA506261-E51F-483A-8C50-57FFE8E8DF7F}" type="datetimeFigureOut">
              <a:rPr lang="en-US"/>
              <a:pPr>
                <a:defRPr/>
              </a:pPr>
              <a:t>3/14/2019</a:t>
            </a:fld>
            <a:endParaRPr lang="en-US"/>
          </a:p>
        </p:txBody>
      </p:sp>
      <p:sp>
        <p:nvSpPr>
          <p:cNvPr id="5" name="Footer Placeholder 4">
            <a:extLst>
              <a:ext uri="{FF2B5EF4-FFF2-40B4-BE49-F238E27FC236}">
                <a16:creationId xmlns="" xmlns:a16="http://schemas.microsoft.com/office/drawing/2014/main" id="{168B64C2-2F51-454D-92F8-7D6ABB8123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CB4EFED-B511-47BF-8DE8-A3EA083F9CA8}"/>
              </a:ext>
            </a:extLst>
          </p:cNvPr>
          <p:cNvSpPr>
            <a:spLocks noGrp="1"/>
          </p:cNvSpPr>
          <p:nvPr>
            <p:ph type="sldNum" sz="quarter" idx="12"/>
          </p:nvPr>
        </p:nvSpPr>
        <p:spPr/>
        <p:txBody>
          <a:bodyPr/>
          <a:lstStyle>
            <a:lvl1pPr>
              <a:defRPr/>
            </a:lvl1pPr>
          </a:lstStyle>
          <a:p>
            <a:pPr>
              <a:defRPr/>
            </a:pPr>
            <a:fld id="{3287F321-5D33-4D78-BA46-E52988955C6E}" type="slidenum">
              <a:rPr lang="en-US" altLang="en-US"/>
              <a:pPr>
                <a:defRPr/>
              </a:pPr>
              <a:t>‹#›</a:t>
            </a:fld>
            <a:endParaRPr lang="en-US" altLang="en-US"/>
          </a:p>
        </p:txBody>
      </p:sp>
    </p:spTree>
    <p:extLst>
      <p:ext uri="{BB962C8B-B14F-4D97-AF65-F5344CB8AC3E}">
        <p14:creationId xmlns:p14="http://schemas.microsoft.com/office/powerpoint/2010/main" val="2498944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489C1BD-0627-499C-90B7-7FCE7A71DC39}"/>
              </a:ext>
            </a:extLst>
          </p:cNvPr>
          <p:cNvSpPr>
            <a:spLocks noGrp="1"/>
          </p:cNvSpPr>
          <p:nvPr>
            <p:ph type="dt" sz="half" idx="10"/>
          </p:nvPr>
        </p:nvSpPr>
        <p:spPr/>
        <p:txBody>
          <a:bodyPr/>
          <a:lstStyle>
            <a:lvl1pPr>
              <a:defRPr/>
            </a:lvl1pPr>
          </a:lstStyle>
          <a:p>
            <a:pPr>
              <a:defRPr/>
            </a:pPr>
            <a:fld id="{A04B7EE9-30E2-4BA6-B7EA-57DAB931E873}" type="datetimeFigureOut">
              <a:rPr lang="en-US"/>
              <a:pPr>
                <a:defRPr/>
              </a:pPr>
              <a:t>3/14/2019</a:t>
            </a:fld>
            <a:endParaRPr lang="en-US"/>
          </a:p>
        </p:txBody>
      </p:sp>
      <p:sp>
        <p:nvSpPr>
          <p:cNvPr id="5" name="Footer Placeholder 4">
            <a:extLst>
              <a:ext uri="{FF2B5EF4-FFF2-40B4-BE49-F238E27FC236}">
                <a16:creationId xmlns="" xmlns:a16="http://schemas.microsoft.com/office/drawing/2014/main" id="{7DAFD441-840A-41AC-BF98-F5E3DDAA7D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2F24A5E-378B-4DCB-B355-25BFE76883B3}"/>
              </a:ext>
            </a:extLst>
          </p:cNvPr>
          <p:cNvSpPr>
            <a:spLocks noGrp="1"/>
          </p:cNvSpPr>
          <p:nvPr>
            <p:ph type="sldNum" sz="quarter" idx="12"/>
          </p:nvPr>
        </p:nvSpPr>
        <p:spPr/>
        <p:txBody>
          <a:bodyPr/>
          <a:lstStyle>
            <a:lvl1pPr>
              <a:defRPr/>
            </a:lvl1pPr>
          </a:lstStyle>
          <a:p>
            <a:pPr>
              <a:defRPr/>
            </a:pPr>
            <a:fld id="{ED443D6C-17B5-4DFA-9DC8-853F901261FC}" type="slidenum">
              <a:rPr lang="en-US" altLang="en-US"/>
              <a:pPr>
                <a:defRPr/>
              </a:pPr>
              <a:t>‹#›</a:t>
            </a:fld>
            <a:endParaRPr lang="en-US" altLang="en-US"/>
          </a:p>
        </p:txBody>
      </p:sp>
    </p:spTree>
    <p:extLst>
      <p:ext uri="{BB962C8B-B14F-4D97-AF65-F5344CB8AC3E}">
        <p14:creationId xmlns:p14="http://schemas.microsoft.com/office/powerpoint/2010/main" val="3139317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0AE7B629-18A0-4A63-8D4C-5F7F173241B3}"/>
              </a:ext>
            </a:extLst>
          </p:cNvPr>
          <p:cNvSpPr>
            <a:spLocks noGrp="1"/>
          </p:cNvSpPr>
          <p:nvPr>
            <p:ph type="dt" sz="half" idx="10"/>
          </p:nvPr>
        </p:nvSpPr>
        <p:spPr/>
        <p:txBody>
          <a:bodyPr/>
          <a:lstStyle>
            <a:lvl1pPr>
              <a:defRPr/>
            </a:lvl1pPr>
          </a:lstStyle>
          <a:p>
            <a:pPr>
              <a:defRPr/>
            </a:pPr>
            <a:fld id="{8272953C-FBB6-4804-9356-36554147920A}" type="datetimeFigureOut">
              <a:rPr lang="en-US"/>
              <a:pPr>
                <a:defRPr/>
              </a:pPr>
              <a:t>3/14/2019</a:t>
            </a:fld>
            <a:endParaRPr lang="en-US"/>
          </a:p>
        </p:txBody>
      </p:sp>
      <p:sp>
        <p:nvSpPr>
          <p:cNvPr id="6" name="Footer Placeholder 4">
            <a:extLst>
              <a:ext uri="{FF2B5EF4-FFF2-40B4-BE49-F238E27FC236}">
                <a16:creationId xmlns="" xmlns:a16="http://schemas.microsoft.com/office/drawing/2014/main" id="{E6F3F228-C34E-47A0-88E1-855B201E65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B310DA7-C9E9-4DEB-B0A1-BCF521F7FADD}"/>
              </a:ext>
            </a:extLst>
          </p:cNvPr>
          <p:cNvSpPr>
            <a:spLocks noGrp="1"/>
          </p:cNvSpPr>
          <p:nvPr>
            <p:ph type="sldNum" sz="quarter" idx="12"/>
          </p:nvPr>
        </p:nvSpPr>
        <p:spPr/>
        <p:txBody>
          <a:bodyPr/>
          <a:lstStyle>
            <a:lvl1pPr>
              <a:defRPr/>
            </a:lvl1pPr>
          </a:lstStyle>
          <a:p>
            <a:pPr>
              <a:defRPr/>
            </a:pPr>
            <a:fld id="{898D7E42-6A86-46A7-9F20-F0A11C5DCCA0}" type="slidenum">
              <a:rPr lang="en-US" altLang="en-US"/>
              <a:pPr>
                <a:defRPr/>
              </a:pPr>
              <a:t>‹#›</a:t>
            </a:fld>
            <a:endParaRPr lang="en-US" altLang="en-US"/>
          </a:p>
        </p:txBody>
      </p:sp>
    </p:spTree>
    <p:extLst>
      <p:ext uri="{BB962C8B-B14F-4D97-AF65-F5344CB8AC3E}">
        <p14:creationId xmlns:p14="http://schemas.microsoft.com/office/powerpoint/2010/main" val="3893365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B61ACB8E-E76D-4FA6-B4D8-479D05538C6D}"/>
              </a:ext>
            </a:extLst>
          </p:cNvPr>
          <p:cNvSpPr>
            <a:spLocks noGrp="1"/>
          </p:cNvSpPr>
          <p:nvPr>
            <p:ph type="dt" sz="half" idx="10"/>
          </p:nvPr>
        </p:nvSpPr>
        <p:spPr/>
        <p:txBody>
          <a:bodyPr/>
          <a:lstStyle>
            <a:lvl1pPr>
              <a:defRPr/>
            </a:lvl1pPr>
          </a:lstStyle>
          <a:p>
            <a:pPr>
              <a:defRPr/>
            </a:pPr>
            <a:fld id="{5F5243DD-9CF4-4B64-BF11-0A9B51668164}" type="datetimeFigureOut">
              <a:rPr lang="en-US"/>
              <a:pPr>
                <a:defRPr/>
              </a:pPr>
              <a:t>3/14/2019</a:t>
            </a:fld>
            <a:endParaRPr lang="en-US"/>
          </a:p>
        </p:txBody>
      </p:sp>
      <p:sp>
        <p:nvSpPr>
          <p:cNvPr id="8" name="Footer Placeholder 4">
            <a:extLst>
              <a:ext uri="{FF2B5EF4-FFF2-40B4-BE49-F238E27FC236}">
                <a16:creationId xmlns="" xmlns:a16="http://schemas.microsoft.com/office/drawing/2014/main" id="{F3DE56F6-11C8-4C14-B8FF-3B26B3DCC7D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964530AC-2023-4951-936C-A9AB9384BFC1}"/>
              </a:ext>
            </a:extLst>
          </p:cNvPr>
          <p:cNvSpPr>
            <a:spLocks noGrp="1"/>
          </p:cNvSpPr>
          <p:nvPr>
            <p:ph type="sldNum" sz="quarter" idx="12"/>
          </p:nvPr>
        </p:nvSpPr>
        <p:spPr/>
        <p:txBody>
          <a:bodyPr/>
          <a:lstStyle>
            <a:lvl1pPr>
              <a:defRPr/>
            </a:lvl1pPr>
          </a:lstStyle>
          <a:p>
            <a:pPr>
              <a:defRPr/>
            </a:pPr>
            <a:fld id="{DDE64E85-1DC4-4692-B480-C725C956B33E}" type="slidenum">
              <a:rPr lang="en-US" altLang="en-US"/>
              <a:pPr>
                <a:defRPr/>
              </a:pPr>
              <a:t>‹#›</a:t>
            </a:fld>
            <a:endParaRPr lang="en-US" altLang="en-US"/>
          </a:p>
        </p:txBody>
      </p:sp>
    </p:spTree>
    <p:extLst>
      <p:ext uri="{BB962C8B-B14F-4D97-AF65-F5344CB8AC3E}">
        <p14:creationId xmlns:p14="http://schemas.microsoft.com/office/powerpoint/2010/main" val="3908676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152322C8-AB60-425A-A60A-915F78FDA9E9}"/>
              </a:ext>
            </a:extLst>
          </p:cNvPr>
          <p:cNvSpPr>
            <a:spLocks noGrp="1"/>
          </p:cNvSpPr>
          <p:nvPr>
            <p:ph type="dt" sz="half" idx="10"/>
          </p:nvPr>
        </p:nvSpPr>
        <p:spPr/>
        <p:txBody>
          <a:bodyPr/>
          <a:lstStyle>
            <a:lvl1pPr>
              <a:defRPr/>
            </a:lvl1pPr>
          </a:lstStyle>
          <a:p>
            <a:pPr>
              <a:defRPr/>
            </a:pPr>
            <a:fld id="{00161BAF-92F0-41DD-AA5F-CC87757AFBA6}" type="datetimeFigureOut">
              <a:rPr lang="en-US"/>
              <a:pPr>
                <a:defRPr/>
              </a:pPr>
              <a:t>3/14/2019</a:t>
            </a:fld>
            <a:endParaRPr lang="en-US"/>
          </a:p>
        </p:txBody>
      </p:sp>
      <p:sp>
        <p:nvSpPr>
          <p:cNvPr id="4" name="Footer Placeholder 4">
            <a:extLst>
              <a:ext uri="{FF2B5EF4-FFF2-40B4-BE49-F238E27FC236}">
                <a16:creationId xmlns="" xmlns:a16="http://schemas.microsoft.com/office/drawing/2014/main" id="{A85B3F2C-E45D-491F-A223-D1CA5F715B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80F43373-9561-4B7E-86FD-D5FB9A606549}"/>
              </a:ext>
            </a:extLst>
          </p:cNvPr>
          <p:cNvSpPr>
            <a:spLocks noGrp="1"/>
          </p:cNvSpPr>
          <p:nvPr>
            <p:ph type="sldNum" sz="quarter" idx="12"/>
          </p:nvPr>
        </p:nvSpPr>
        <p:spPr/>
        <p:txBody>
          <a:bodyPr/>
          <a:lstStyle>
            <a:lvl1pPr>
              <a:defRPr/>
            </a:lvl1pPr>
          </a:lstStyle>
          <a:p>
            <a:pPr>
              <a:defRPr/>
            </a:pPr>
            <a:fld id="{D6E38384-44C5-474B-8502-7B60F1FDBF32}" type="slidenum">
              <a:rPr lang="en-US" altLang="en-US"/>
              <a:pPr>
                <a:defRPr/>
              </a:pPr>
              <a:t>‹#›</a:t>
            </a:fld>
            <a:endParaRPr lang="en-US" altLang="en-US"/>
          </a:p>
        </p:txBody>
      </p:sp>
    </p:spTree>
    <p:extLst>
      <p:ext uri="{BB962C8B-B14F-4D97-AF65-F5344CB8AC3E}">
        <p14:creationId xmlns:p14="http://schemas.microsoft.com/office/powerpoint/2010/main" val="659053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3E2C17A4-4CDE-4315-A6DC-64411798448A}"/>
              </a:ext>
            </a:extLst>
          </p:cNvPr>
          <p:cNvSpPr>
            <a:spLocks noGrp="1"/>
          </p:cNvSpPr>
          <p:nvPr>
            <p:ph type="dt" sz="half" idx="10"/>
          </p:nvPr>
        </p:nvSpPr>
        <p:spPr/>
        <p:txBody>
          <a:bodyPr/>
          <a:lstStyle>
            <a:lvl1pPr>
              <a:defRPr/>
            </a:lvl1pPr>
          </a:lstStyle>
          <a:p>
            <a:pPr>
              <a:defRPr/>
            </a:pPr>
            <a:fld id="{C2F137C9-F6E7-4F99-AF57-AF129B1FCC32}" type="datetimeFigureOut">
              <a:rPr lang="en-US"/>
              <a:pPr>
                <a:defRPr/>
              </a:pPr>
              <a:t>3/14/2019</a:t>
            </a:fld>
            <a:endParaRPr lang="en-US"/>
          </a:p>
        </p:txBody>
      </p:sp>
      <p:sp>
        <p:nvSpPr>
          <p:cNvPr id="3" name="Footer Placeholder 4">
            <a:extLst>
              <a:ext uri="{FF2B5EF4-FFF2-40B4-BE49-F238E27FC236}">
                <a16:creationId xmlns="" xmlns:a16="http://schemas.microsoft.com/office/drawing/2014/main" id="{0E24D879-5F36-4B1A-A21D-CD32C3FD675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84486032-8C83-4568-A888-F0BB5A2C730B}"/>
              </a:ext>
            </a:extLst>
          </p:cNvPr>
          <p:cNvSpPr>
            <a:spLocks noGrp="1"/>
          </p:cNvSpPr>
          <p:nvPr>
            <p:ph type="sldNum" sz="quarter" idx="12"/>
          </p:nvPr>
        </p:nvSpPr>
        <p:spPr/>
        <p:txBody>
          <a:bodyPr/>
          <a:lstStyle>
            <a:lvl1pPr>
              <a:defRPr/>
            </a:lvl1pPr>
          </a:lstStyle>
          <a:p>
            <a:pPr>
              <a:defRPr/>
            </a:pPr>
            <a:fld id="{FAD74032-F128-4CC7-B288-7581E36B5673}" type="slidenum">
              <a:rPr lang="en-US" altLang="en-US"/>
              <a:pPr>
                <a:defRPr/>
              </a:pPr>
              <a:t>‹#›</a:t>
            </a:fld>
            <a:endParaRPr lang="en-US" altLang="en-US"/>
          </a:p>
        </p:txBody>
      </p:sp>
    </p:spTree>
    <p:extLst>
      <p:ext uri="{BB962C8B-B14F-4D97-AF65-F5344CB8AC3E}">
        <p14:creationId xmlns:p14="http://schemas.microsoft.com/office/powerpoint/2010/main" val="3773493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930376F-1433-419E-A8F9-7E2FA86D08A5}" type="datetimeFigureOut">
              <a:rPr lang="en-US"/>
              <a:pPr>
                <a:defRPr/>
              </a:pPr>
              <a:t>3/14/2019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F892FD-04F5-4F76-93AB-DDC0F8F7602B}" type="slidenum">
              <a:rPr lang="en-US" altLang="en-US"/>
              <a:pPr>
                <a:defRPr/>
              </a:pPr>
              <a:t>‹#›</a:t>
            </a:fld>
            <a:endParaRPr lang="en-US" altLang="en-US"/>
          </a:p>
        </p:txBody>
      </p:sp>
    </p:spTree>
    <p:extLst>
      <p:ext uri="{BB962C8B-B14F-4D97-AF65-F5344CB8AC3E}">
        <p14:creationId xmlns:p14="http://schemas.microsoft.com/office/powerpoint/2010/main" val="181596571"/>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137A1912-0916-4F7B-A846-31F2E78CDA72}"/>
              </a:ext>
            </a:extLst>
          </p:cNvPr>
          <p:cNvSpPr>
            <a:spLocks noGrp="1"/>
          </p:cNvSpPr>
          <p:nvPr>
            <p:ph type="dt" sz="half" idx="10"/>
          </p:nvPr>
        </p:nvSpPr>
        <p:spPr/>
        <p:txBody>
          <a:bodyPr/>
          <a:lstStyle>
            <a:lvl1pPr>
              <a:defRPr/>
            </a:lvl1pPr>
          </a:lstStyle>
          <a:p>
            <a:pPr>
              <a:defRPr/>
            </a:pPr>
            <a:fld id="{D4A0808C-049B-4FEB-B4D2-B7FEB9BCB32E}" type="datetimeFigureOut">
              <a:rPr lang="en-US"/>
              <a:pPr>
                <a:defRPr/>
              </a:pPr>
              <a:t>3/14/2019</a:t>
            </a:fld>
            <a:endParaRPr lang="en-US"/>
          </a:p>
        </p:txBody>
      </p:sp>
      <p:sp>
        <p:nvSpPr>
          <p:cNvPr id="6" name="Footer Placeholder 4">
            <a:extLst>
              <a:ext uri="{FF2B5EF4-FFF2-40B4-BE49-F238E27FC236}">
                <a16:creationId xmlns="" xmlns:a16="http://schemas.microsoft.com/office/drawing/2014/main" id="{93C1ED29-E49A-4869-B88D-923601C953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54DD302-D49A-4703-9B0B-D5EE7975C423}"/>
              </a:ext>
            </a:extLst>
          </p:cNvPr>
          <p:cNvSpPr>
            <a:spLocks noGrp="1"/>
          </p:cNvSpPr>
          <p:nvPr>
            <p:ph type="sldNum" sz="quarter" idx="12"/>
          </p:nvPr>
        </p:nvSpPr>
        <p:spPr/>
        <p:txBody>
          <a:bodyPr/>
          <a:lstStyle>
            <a:lvl1pPr>
              <a:defRPr/>
            </a:lvl1pPr>
          </a:lstStyle>
          <a:p>
            <a:pPr>
              <a:defRPr/>
            </a:pPr>
            <a:fld id="{87492CBD-CFF5-49F9-80A8-4B9833F156FE}" type="slidenum">
              <a:rPr lang="en-US" altLang="en-US"/>
              <a:pPr>
                <a:defRPr/>
              </a:pPr>
              <a:t>‹#›</a:t>
            </a:fld>
            <a:endParaRPr lang="en-US" altLang="en-US"/>
          </a:p>
        </p:txBody>
      </p:sp>
    </p:spTree>
    <p:extLst>
      <p:ext uri="{BB962C8B-B14F-4D97-AF65-F5344CB8AC3E}">
        <p14:creationId xmlns:p14="http://schemas.microsoft.com/office/powerpoint/2010/main" val="2327019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DB3BFA4B-D917-4415-8233-0DAB0CF689F1}"/>
              </a:ext>
            </a:extLst>
          </p:cNvPr>
          <p:cNvSpPr>
            <a:spLocks noGrp="1"/>
          </p:cNvSpPr>
          <p:nvPr>
            <p:ph type="dt" sz="half" idx="10"/>
          </p:nvPr>
        </p:nvSpPr>
        <p:spPr/>
        <p:txBody>
          <a:bodyPr/>
          <a:lstStyle>
            <a:lvl1pPr>
              <a:defRPr/>
            </a:lvl1pPr>
          </a:lstStyle>
          <a:p>
            <a:pPr>
              <a:defRPr/>
            </a:pPr>
            <a:fld id="{C7817939-3EB5-4D05-B877-B3B29867D410}" type="datetimeFigureOut">
              <a:rPr lang="en-US"/>
              <a:pPr>
                <a:defRPr/>
              </a:pPr>
              <a:t>3/14/2019</a:t>
            </a:fld>
            <a:endParaRPr lang="en-US"/>
          </a:p>
        </p:txBody>
      </p:sp>
      <p:sp>
        <p:nvSpPr>
          <p:cNvPr id="6" name="Footer Placeholder 4">
            <a:extLst>
              <a:ext uri="{FF2B5EF4-FFF2-40B4-BE49-F238E27FC236}">
                <a16:creationId xmlns="" xmlns:a16="http://schemas.microsoft.com/office/drawing/2014/main" id="{9F923626-7CBD-4F40-87F5-8A963AA6F9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E94199F-19AA-45D1-BD64-1CF4D3DBC9D4}"/>
              </a:ext>
            </a:extLst>
          </p:cNvPr>
          <p:cNvSpPr>
            <a:spLocks noGrp="1"/>
          </p:cNvSpPr>
          <p:nvPr>
            <p:ph type="sldNum" sz="quarter" idx="12"/>
          </p:nvPr>
        </p:nvSpPr>
        <p:spPr/>
        <p:txBody>
          <a:bodyPr/>
          <a:lstStyle>
            <a:lvl1pPr>
              <a:defRPr/>
            </a:lvl1pPr>
          </a:lstStyle>
          <a:p>
            <a:pPr>
              <a:defRPr/>
            </a:pPr>
            <a:fld id="{711871E4-9A3A-42ED-91D4-F7636F789023}" type="slidenum">
              <a:rPr lang="en-US" altLang="en-US"/>
              <a:pPr>
                <a:defRPr/>
              </a:pPr>
              <a:t>‹#›</a:t>
            </a:fld>
            <a:endParaRPr lang="en-US" altLang="en-US"/>
          </a:p>
        </p:txBody>
      </p:sp>
    </p:spTree>
    <p:extLst>
      <p:ext uri="{BB962C8B-B14F-4D97-AF65-F5344CB8AC3E}">
        <p14:creationId xmlns:p14="http://schemas.microsoft.com/office/powerpoint/2010/main" val="1503175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331DA6-99A2-419B-9FCE-0A995DBF439C}"/>
              </a:ext>
            </a:extLst>
          </p:cNvPr>
          <p:cNvSpPr>
            <a:spLocks noGrp="1"/>
          </p:cNvSpPr>
          <p:nvPr>
            <p:ph type="dt" sz="half" idx="10"/>
          </p:nvPr>
        </p:nvSpPr>
        <p:spPr/>
        <p:txBody>
          <a:bodyPr/>
          <a:lstStyle>
            <a:lvl1pPr>
              <a:defRPr/>
            </a:lvl1pPr>
          </a:lstStyle>
          <a:p>
            <a:pPr>
              <a:defRPr/>
            </a:pPr>
            <a:fld id="{B8AE94B7-F727-4511-9E7E-698A4473396B}" type="datetimeFigureOut">
              <a:rPr lang="en-US"/>
              <a:pPr>
                <a:defRPr/>
              </a:pPr>
              <a:t>3/14/2019</a:t>
            </a:fld>
            <a:endParaRPr lang="en-US"/>
          </a:p>
        </p:txBody>
      </p:sp>
      <p:sp>
        <p:nvSpPr>
          <p:cNvPr id="5" name="Footer Placeholder 4">
            <a:extLst>
              <a:ext uri="{FF2B5EF4-FFF2-40B4-BE49-F238E27FC236}">
                <a16:creationId xmlns="" xmlns:a16="http://schemas.microsoft.com/office/drawing/2014/main" id="{105B76DC-59A5-4E80-9475-7428E7C00D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8590F0A-C1A7-4984-91A7-C8A9222EBC65}"/>
              </a:ext>
            </a:extLst>
          </p:cNvPr>
          <p:cNvSpPr>
            <a:spLocks noGrp="1"/>
          </p:cNvSpPr>
          <p:nvPr>
            <p:ph type="sldNum" sz="quarter" idx="12"/>
          </p:nvPr>
        </p:nvSpPr>
        <p:spPr/>
        <p:txBody>
          <a:bodyPr/>
          <a:lstStyle>
            <a:lvl1pPr>
              <a:defRPr/>
            </a:lvl1pPr>
          </a:lstStyle>
          <a:p>
            <a:pPr>
              <a:defRPr/>
            </a:pPr>
            <a:fld id="{C1055F66-53B7-4AD2-BA74-6ED4D6712769}" type="slidenum">
              <a:rPr lang="en-US" altLang="en-US"/>
              <a:pPr>
                <a:defRPr/>
              </a:pPr>
              <a:t>‹#›</a:t>
            </a:fld>
            <a:endParaRPr lang="en-US" altLang="en-US"/>
          </a:p>
        </p:txBody>
      </p:sp>
    </p:spTree>
    <p:extLst>
      <p:ext uri="{BB962C8B-B14F-4D97-AF65-F5344CB8AC3E}">
        <p14:creationId xmlns:p14="http://schemas.microsoft.com/office/powerpoint/2010/main" val="2768168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1CE7FB-C944-4B47-A23A-4EBD829E3759}"/>
              </a:ext>
            </a:extLst>
          </p:cNvPr>
          <p:cNvSpPr>
            <a:spLocks noGrp="1"/>
          </p:cNvSpPr>
          <p:nvPr>
            <p:ph type="dt" sz="half" idx="10"/>
          </p:nvPr>
        </p:nvSpPr>
        <p:spPr/>
        <p:txBody>
          <a:bodyPr/>
          <a:lstStyle>
            <a:lvl1pPr>
              <a:defRPr/>
            </a:lvl1pPr>
          </a:lstStyle>
          <a:p>
            <a:pPr>
              <a:defRPr/>
            </a:pPr>
            <a:fld id="{9D89E5ED-C16E-4E1F-B788-D74EF0C397C6}" type="datetimeFigureOut">
              <a:rPr lang="en-US"/>
              <a:pPr>
                <a:defRPr/>
              </a:pPr>
              <a:t>3/14/2019</a:t>
            </a:fld>
            <a:endParaRPr lang="en-US"/>
          </a:p>
        </p:txBody>
      </p:sp>
      <p:sp>
        <p:nvSpPr>
          <p:cNvPr id="5" name="Footer Placeholder 4">
            <a:extLst>
              <a:ext uri="{FF2B5EF4-FFF2-40B4-BE49-F238E27FC236}">
                <a16:creationId xmlns="" xmlns:a16="http://schemas.microsoft.com/office/drawing/2014/main" id="{D8EF075D-18B5-4623-8971-C5319A6075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227241B-1DA7-4685-845C-3C6B8A7B07DA}"/>
              </a:ext>
            </a:extLst>
          </p:cNvPr>
          <p:cNvSpPr>
            <a:spLocks noGrp="1"/>
          </p:cNvSpPr>
          <p:nvPr>
            <p:ph type="sldNum" sz="quarter" idx="12"/>
          </p:nvPr>
        </p:nvSpPr>
        <p:spPr/>
        <p:txBody>
          <a:bodyPr/>
          <a:lstStyle>
            <a:lvl1pPr>
              <a:defRPr/>
            </a:lvl1pPr>
          </a:lstStyle>
          <a:p>
            <a:pPr>
              <a:defRPr/>
            </a:pPr>
            <a:fld id="{6DBA588B-A54E-484E-A863-582931431491}" type="slidenum">
              <a:rPr lang="en-US" altLang="en-US"/>
              <a:pPr>
                <a:defRPr/>
              </a:pPr>
              <a:t>‹#›</a:t>
            </a:fld>
            <a:endParaRPr lang="en-US" altLang="en-US"/>
          </a:p>
        </p:txBody>
      </p:sp>
    </p:spTree>
    <p:extLst>
      <p:ext uri="{BB962C8B-B14F-4D97-AF65-F5344CB8AC3E}">
        <p14:creationId xmlns:p14="http://schemas.microsoft.com/office/powerpoint/2010/main" val="1751166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A835BA7-1C7A-43EC-82AC-819705009653}" type="datetimeFigureOut">
              <a:rPr lang="en-US"/>
              <a:pPr>
                <a:defRPr/>
              </a:pPr>
              <a:t>3/14/2019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839FA-74FB-47D1-93F6-70EA2711E805}" type="slidenum">
              <a:rPr lang="en-US" altLang="en-US"/>
              <a:pPr>
                <a:defRPr/>
              </a:pPr>
              <a:t>‹#›</a:t>
            </a:fld>
            <a:endParaRPr lang="en-US" altLang="en-US"/>
          </a:p>
        </p:txBody>
      </p:sp>
    </p:spTree>
    <p:extLst>
      <p:ext uri="{BB962C8B-B14F-4D97-AF65-F5344CB8AC3E}">
        <p14:creationId xmlns:p14="http://schemas.microsoft.com/office/powerpoint/2010/main" val="1196271348"/>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88CCA9E-7394-48CF-96E3-18C5BABFCC4E}" type="datetimeFigureOut">
              <a:rPr lang="en-US"/>
              <a:pPr>
                <a:defRPr/>
              </a:pPr>
              <a:t>3/14/2019</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40DC40-C2CE-447E-B59E-C7010BA850D5}" type="slidenum">
              <a:rPr lang="en-US" altLang="en-US"/>
              <a:pPr>
                <a:defRPr/>
              </a:pPr>
              <a:t>‹#›</a:t>
            </a:fld>
            <a:endParaRPr lang="en-US" altLang="en-US"/>
          </a:p>
        </p:txBody>
      </p:sp>
    </p:spTree>
    <p:extLst>
      <p:ext uri="{BB962C8B-B14F-4D97-AF65-F5344CB8AC3E}">
        <p14:creationId xmlns:p14="http://schemas.microsoft.com/office/powerpoint/2010/main" val="250788061"/>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861E475-9AFB-4F5C-B013-DBF8D03C6A5B}" type="datetimeFigureOut">
              <a:rPr lang="en-US"/>
              <a:pPr>
                <a:defRPr/>
              </a:pPr>
              <a:t>3/14/2019</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CB4AA4-5E4F-47B8-A693-5EAA50D27BCD}" type="slidenum">
              <a:rPr lang="en-US" altLang="en-US"/>
              <a:pPr>
                <a:defRPr/>
              </a:pPr>
              <a:t>‹#›</a:t>
            </a:fld>
            <a:endParaRPr lang="en-US" altLang="en-US"/>
          </a:p>
        </p:txBody>
      </p:sp>
    </p:spTree>
    <p:extLst>
      <p:ext uri="{BB962C8B-B14F-4D97-AF65-F5344CB8AC3E}">
        <p14:creationId xmlns:p14="http://schemas.microsoft.com/office/powerpoint/2010/main" val="329813305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F0F2D8-9230-407D-A820-13BFB47A83F5}" type="datetimeFigureOut">
              <a:rPr lang="en-US"/>
              <a:pPr>
                <a:defRPr/>
              </a:pPr>
              <a:t>3/14/2019</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AF4A48-9DA9-4F58-BCA0-EE5AA290F108}" type="slidenum">
              <a:rPr lang="en-US" altLang="en-US"/>
              <a:pPr>
                <a:defRPr/>
              </a:pPr>
              <a:t>‹#›</a:t>
            </a:fld>
            <a:endParaRPr lang="en-US" altLang="en-US"/>
          </a:p>
        </p:txBody>
      </p:sp>
    </p:spTree>
    <p:extLst>
      <p:ext uri="{BB962C8B-B14F-4D97-AF65-F5344CB8AC3E}">
        <p14:creationId xmlns:p14="http://schemas.microsoft.com/office/powerpoint/2010/main" val="293992743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1373324-F306-49E6-B882-1E1D81CDBBCC}" type="datetimeFigureOut">
              <a:rPr lang="en-US"/>
              <a:pPr>
                <a:defRPr/>
              </a:pPr>
              <a:t>3/14/2019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F7560D-8671-49D3-877E-D75D9D1E967B}" type="slidenum">
              <a:rPr lang="en-US" altLang="en-US"/>
              <a:pPr>
                <a:defRPr/>
              </a:pPr>
              <a:t>‹#›</a:t>
            </a:fld>
            <a:endParaRPr lang="en-US" altLang="en-US"/>
          </a:p>
        </p:txBody>
      </p:sp>
    </p:spTree>
    <p:extLst>
      <p:ext uri="{BB962C8B-B14F-4D97-AF65-F5344CB8AC3E}">
        <p14:creationId xmlns:p14="http://schemas.microsoft.com/office/powerpoint/2010/main" val="621469851"/>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38BA2B6-7AB0-4542-AC02-01F2C23F60EA}" type="datetimeFigureOut">
              <a:rPr lang="en-US"/>
              <a:pPr>
                <a:defRPr/>
              </a:pPr>
              <a:t>3/14/2019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B0EFB0-ED30-4A92-AE79-057BD9348338}" type="slidenum">
              <a:rPr lang="en-US" altLang="en-US"/>
              <a:pPr>
                <a:defRPr/>
              </a:pPr>
              <a:t>‹#›</a:t>
            </a:fld>
            <a:endParaRPr lang="en-US" altLang="en-US"/>
          </a:p>
        </p:txBody>
      </p:sp>
    </p:spTree>
    <p:extLst>
      <p:ext uri="{BB962C8B-B14F-4D97-AF65-F5344CB8AC3E}">
        <p14:creationId xmlns:p14="http://schemas.microsoft.com/office/powerpoint/2010/main" val="3344770464"/>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4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defRPr>
            </a:lvl1pPr>
          </a:lstStyle>
          <a:p>
            <a:pPr>
              <a:defRPr/>
            </a:pPr>
            <a:fld id="{163D71A8-A34E-4EF9-9BF1-3A273D006B5A}" type="datetimeFigureOut">
              <a:rPr lang="en-US"/>
              <a:pPr>
                <a:defRPr/>
              </a:pPr>
              <a:t>3/14/2019</a:t>
            </a:fld>
            <a:endParaRPr lang="en-US" dirty="0"/>
          </a:p>
        </p:txBody>
      </p:sp>
      <p:sp>
        <p:nvSpPr>
          <p:cNvPr id="1044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defRPr>
            </a:lvl1pPr>
          </a:lstStyle>
          <a:p>
            <a:pPr>
              <a:defRPr/>
            </a:pPr>
            <a:endParaRPr lang="en-US"/>
          </a:p>
        </p:txBody>
      </p:sp>
      <p:sp>
        <p:nvSpPr>
          <p:cNvPr id="1044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a:defRPr/>
            </a:pPr>
            <a:fld id="{6EC0BB99-6769-41A2-ACA7-1582E19B9529}"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dissolve/>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97C77736-1B29-4BA0-A343-D495402482D0}"/>
              </a:ext>
            </a:extLst>
          </p:cNvPr>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BCDBD9C4-4399-48C9-9957-5F25FD78A81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452" name="Rectangle 4">
            <a:extLst>
              <a:ext uri="{FF2B5EF4-FFF2-40B4-BE49-F238E27FC236}">
                <a16:creationId xmlns="" xmlns:a16="http://schemas.microsoft.com/office/drawing/2014/main" id="{F30BA159-2552-48B8-9B23-3B9C37E3FB7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defRPr>
            </a:lvl1pPr>
          </a:lstStyle>
          <a:p>
            <a:pPr>
              <a:defRPr/>
            </a:pPr>
            <a:fld id="{D2C8149F-89C3-4FF7-B715-87B7902E5F21}" type="datetimeFigureOut">
              <a:rPr lang="en-US"/>
              <a:pPr>
                <a:defRPr/>
              </a:pPr>
              <a:t>3/14/2019</a:t>
            </a:fld>
            <a:endParaRPr lang="en-US" dirty="0"/>
          </a:p>
        </p:txBody>
      </p:sp>
      <p:sp>
        <p:nvSpPr>
          <p:cNvPr id="104453" name="Rectangle 5">
            <a:extLst>
              <a:ext uri="{FF2B5EF4-FFF2-40B4-BE49-F238E27FC236}">
                <a16:creationId xmlns="" xmlns:a16="http://schemas.microsoft.com/office/drawing/2014/main" id="{55ED9F9D-F75A-4A24-A72E-D9F7ACF50D2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defRPr>
            </a:lvl1pPr>
          </a:lstStyle>
          <a:p>
            <a:pPr>
              <a:defRPr/>
            </a:pPr>
            <a:endParaRPr lang="en-US"/>
          </a:p>
        </p:txBody>
      </p:sp>
      <p:sp>
        <p:nvSpPr>
          <p:cNvPr id="104454" name="Rectangle 6">
            <a:extLst>
              <a:ext uri="{FF2B5EF4-FFF2-40B4-BE49-F238E27FC236}">
                <a16:creationId xmlns="" xmlns:a16="http://schemas.microsoft.com/office/drawing/2014/main" id="{66AB0A00-55E3-4CE8-8B9D-0A4DF988D1C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453EDC3D-384C-4E08-8223-02FDEAF01051}" type="slidenum">
              <a:rPr lang="en-US" altLang="en-US"/>
              <a:pPr/>
              <a:t>‹#›</a:t>
            </a:fld>
            <a:endParaRPr lang="en-US" altLang="en-US"/>
          </a:p>
        </p:txBody>
      </p:sp>
    </p:spTree>
    <p:extLst>
      <p:ext uri="{BB962C8B-B14F-4D97-AF65-F5344CB8AC3E}">
        <p14:creationId xmlns:p14="http://schemas.microsoft.com/office/powerpoint/2010/main" val="376138651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dissolve/>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C9718BC1-BFA9-465C-AFB9-0CEA6564C38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E2C421E3-CD6F-4D27-96E5-288F16D5C49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E9BDA2EF-3821-4AAE-8635-A54D4DF5493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87643AC-7D63-4738-B0D2-444EB383B3CC}" type="datetimeFigureOut">
              <a:rPr lang="en-US"/>
              <a:pPr>
                <a:defRPr/>
              </a:pPr>
              <a:t>3/14/2019</a:t>
            </a:fld>
            <a:endParaRPr lang="en-US"/>
          </a:p>
        </p:txBody>
      </p:sp>
      <p:sp>
        <p:nvSpPr>
          <p:cNvPr id="5" name="Footer Placeholder 4">
            <a:extLst>
              <a:ext uri="{FF2B5EF4-FFF2-40B4-BE49-F238E27FC236}">
                <a16:creationId xmlns="" xmlns:a16="http://schemas.microsoft.com/office/drawing/2014/main" id="{7CA934DE-4AF1-4D1F-B800-0C4BEBF9D64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 xmlns:a16="http://schemas.microsoft.com/office/drawing/2014/main" id="{CC240B71-62C4-4180-B879-2F5BBE8C35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a:defRPr/>
            </a:pPr>
            <a:fld id="{EF383999-180A-4D86-9D13-F3D42B814DEB}" type="slidenum">
              <a:rPr lang="en-US" altLang="en-US"/>
              <a:pPr>
                <a:defRPr/>
              </a:pPr>
              <a:t>‹#›</a:t>
            </a:fld>
            <a:endParaRPr lang="en-US" altLang="en-US"/>
          </a:p>
        </p:txBody>
      </p:sp>
    </p:spTree>
    <p:extLst>
      <p:ext uri="{BB962C8B-B14F-4D97-AF65-F5344CB8AC3E}">
        <p14:creationId xmlns:p14="http://schemas.microsoft.com/office/powerpoint/2010/main" val="2212451204"/>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mailto:Steve.Houser@dallastrees.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ubtitle 2"/>
          <p:cNvSpPr>
            <a:spLocks noGrp="1"/>
          </p:cNvSpPr>
          <p:nvPr>
            <p:ph type="subTitle" idx="1"/>
          </p:nvPr>
        </p:nvSpPr>
        <p:spPr>
          <a:xfrm>
            <a:off x="0" y="4724400"/>
            <a:ext cx="9144000" cy="1981200"/>
          </a:xfrm>
        </p:spPr>
        <p:txBody>
          <a:bodyPr/>
          <a:lstStyle/>
          <a:p>
            <a:pPr eaLnBrk="1" hangingPunct="1"/>
            <a:r>
              <a:rPr lang="en-US" altLang="en-US" sz="2400" dirty="0">
                <a:solidFill>
                  <a:schemeClr val="tx1"/>
                </a:solidFill>
              </a:rPr>
              <a:t>Presented by Steve Houser</a:t>
            </a:r>
          </a:p>
          <a:p>
            <a:pPr eaLnBrk="1" hangingPunct="1"/>
            <a:r>
              <a:rPr lang="en-US" altLang="en-US" sz="2400" dirty="0">
                <a:solidFill>
                  <a:schemeClr val="tx1"/>
                </a:solidFill>
              </a:rPr>
              <a:t>Certified/Consulting Arborist</a:t>
            </a:r>
          </a:p>
          <a:p>
            <a:pPr eaLnBrk="1" hangingPunct="1"/>
            <a:r>
              <a:rPr lang="en-US" altLang="en-US" sz="2400" dirty="0">
                <a:solidFill>
                  <a:schemeClr val="tx1"/>
                </a:solidFill>
              </a:rPr>
              <a:t>ISA Certified Arborist, TX #0107</a:t>
            </a:r>
          </a:p>
          <a:p>
            <a:pPr eaLnBrk="1" hangingPunct="1"/>
            <a:r>
              <a:rPr lang="en-US" altLang="en-US" sz="2400" dirty="0">
                <a:solidFill>
                  <a:schemeClr val="tx1"/>
                </a:solidFill>
              </a:rPr>
              <a:t>Certified Texas Master Gardener, Dallas County</a:t>
            </a:r>
          </a:p>
        </p:txBody>
      </p:sp>
      <p:pic>
        <p:nvPicPr>
          <p:cNvPr id="6" name="Picture 5" descr="A picture containing vector graphics&#10;&#10;Description generated with high confidence">
            <a:extLst>
              <a:ext uri="{FF2B5EF4-FFF2-40B4-BE49-F238E27FC236}">
                <a16:creationId xmlns="" xmlns:a16="http://schemas.microsoft.com/office/drawing/2014/main" id="{44917A6C-44A1-4EB4-9782-A61526C65D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524000"/>
            <a:ext cx="3876107" cy="2628900"/>
          </a:xfrm>
          <a:prstGeom prst="rect">
            <a:avLst/>
          </a:prstGeom>
        </p:spPr>
      </p:pic>
      <p:sp>
        <p:nvSpPr>
          <p:cNvPr id="10" name="Title 1">
            <a:extLst>
              <a:ext uri="{FF2B5EF4-FFF2-40B4-BE49-F238E27FC236}">
                <a16:creationId xmlns="" xmlns:a16="http://schemas.microsoft.com/office/drawing/2014/main" id="{0B7C184F-AB18-4A98-A8C4-0A7ADC1E8770}"/>
              </a:ext>
            </a:extLst>
          </p:cNvPr>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r>
              <a:rPr lang="en-US" altLang="en-US" kern="0" dirty="0">
                <a:solidFill>
                  <a:schemeClr val="tx1"/>
                </a:solidFill>
              </a:rPr>
              <a:t>Proper Pruning</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a:xfrm>
            <a:off x="533400" y="1600200"/>
            <a:ext cx="4114800" cy="4648200"/>
          </a:xfrm>
        </p:spPr>
        <p:txBody>
          <a:bodyPr/>
          <a:lstStyle/>
          <a:p>
            <a:pPr eaLnBrk="1" hangingPunct="1"/>
            <a:r>
              <a:rPr lang="en-US" altLang="en-US" sz="2400">
                <a:solidFill>
                  <a:schemeClr val="tx1"/>
                </a:solidFill>
              </a:rPr>
              <a:t>Since flowers grow from buds formed late in the growing season on most shade and ornamental trees, if you want a good show of flowers, wait to prune until after they bloom</a:t>
            </a:r>
          </a:p>
          <a:p>
            <a:pPr eaLnBrk="1" hangingPunct="1">
              <a:buFontTx/>
              <a:buNone/>
            </a:pPr>
            <a:endParaRPr lang="en-US" altLang="en-US" sz="1200">
              <a:solidFill>
                <a:schemeClr val="tx1"/>
              </a:solidFill>
            </a:endParaRPr>
          </a:p>
          <a:p>
            <a:pPr eaLnBrk="1" hangingPunct="1"/>
            <a:r>
              <a:rPr lang="en-US" altLang="en-US" sz="2400">
                <a:solidFill>
                  <a:schemeClr val="tx1"/>
                </a:solidFill>
              </a:rPr>
              <a:t>Prune maples, walnuts and birch during the growing season, if possible, to avoid sap oozing from the cuts</a:t>
            </a:r>
          </a:p>
        </p:txBody>
      </p:sp>
      <p:pic>
        <p:nvPicPr>
          <p:cNvPr id="16387" name="Picture 3" descr="DSC_03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35200"/>
            <a:ext cx="3429000" cy="22860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When to Prune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3">
                                            <p:txEl>
                                              <p:pRg st="2" end="2"/>
                                            </p:txEl>
                                          </p:spTgt>
                                        </p:tgtEl>
                                        <p:attrNameLst>
                                          <p:attrName>style.visibility</p:attrName>
                                        </p:attrNameLst>
                                      </p:cBhvr>
                                      <p:to>
                                        <p:strVal val="visible"/>
                                      </p:to>
                                    </p:set>
                                    <p:animEffect transition="in" filter="fade">
                                      <p:cBhvr>
                                        <p:cTn id="7" dur="5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990600" y="2209800"/>
            <a:ext cx="2971800" cy="2971800"/>
          </a:xfrm>
        </p:spPr>
        <p:txBody>
          <a:bodyPr/>
          <a:lstStyle/>
          <a:p>
            <a:pPr marL="0" indent="0" eaLnBrk="1" hangingPunct="1">
              <a:buFontTx/>
              <a:buNone/>
            </a:pPr>
            <a:r>
              <a:rPr lang="en-US" altLang="en-US" sz="2400">
                <a:solidFill>
                  <a:schemeClr val="tx1"/>
                </a:solidFill>
              </a:rPr>
              <a:t>Oaks and other species can be pruned throughout the year as long as it is done properly and precautions are taken regarding all potential pathogens.</a:t>
            </a:r>
          </a:p>
        </p:txBody>
      </p:sp>
      <p:sp>
        <p:nvSpPr>
          <p:cNvPr id="6"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When to Prune</a:t>
            </a: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3795713" cy="5072063"/>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609600" y="1828800"/>
            <a:ext cx="5257800" cy="1600200"/>
          </a:xfrm>
        </p:spPr>
        <p:txBody>
          <a:bodyPr/>
          <a:lstStyle/>
          <a:p>
            <a:pPr eaLnBrk="1" hangingPunct="1">
              <a:buFont typeface="Arial" panose="020B0604020202020204" pitchFamily="34" charset="0"/>
              <a:buChar char="•"/>
              <a:defRPr/>
            </a:pPr>
            <a:r>
              <a:rPr lang="en-US" altLang="en-US" sz="2400" dirty="0">
                <a:solidFill>
                  <a:schemeClr val="tx1"/>
                </a:solidFill>
              </a:rPr>
              <a:t>Most all moderate to slow growing species such as oaks, elms, or ash                can be pruned every 3-5 years as                    they age</a:t>
            </a:r>
          </a:p>
          <a:p>
            <a:pPr marL="0" indent="0" eaLnBrk="1" hangingPunct="1">
              <a:buFontTx/>
              <a:buNone/>
              <a:defRPr/>
            </a:pPr>
            <a:endParaRPr lang="en-US" altLang="en-US" sz="2400" dirty="0">
              <a:solidFill>
                <a:schemeClr val="tx1"/>
              </a:solidFill>
            </a:endParaRPr>
          </a:p>
        </p:txBody>
      </p:sp>
      <p:sp>
        <p:nvSpPr>
          <p:cNvPr id="4"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Often to Prune?</a:t>
            </a:r>
          </a:p>
        </p:txBody>
      </p:sp>
      <p:sp>
        <p:nvSpPr>
          <p:cNvPr id="3" name="Rectangle 2"/>
          <p:cNvSpPr/>
          <p:nvPr/>
        </p:nvSpPr>
        <p:spPr>
          <a:xfrm>
            <a:off x="609600" y="3962400"/>
            <a:ext cx="5029200" cy="1938338"/>
          </a:xfrm>
          <a:prstGeom prst="rect">
            <a:avLst/>
          </a:prstGeom>
        </p:spPr>
        <p:txBody>
          <a:bodyPr>
            <a:spAutoFit/>
          </a:bodyPr>
          <a:lstStyle/>
          <a:p>
            <a:pPr marL="347663" indent="-347663" eaLnBrk="1" hangingPunct="1">
              <a:buFont typeface="Arial" panose="020B0604020202020204" pitchFamily="34" charset="0"/>
              <a:buChar char="•"/>
              <a:defRPr/>
            </a:pPr>
            <a:r>
              <a:rPr lang="en-US" altLang="en-US" sz="2400" dirty="0">
                <a:latin typeface="+mn-lt"/>
              </a:rPr>
              <a:t>Faster growing species such as mulberry, cottonwood, or willow may need to be pruned every year when they're young, and every 2-4 years as they age  </a:t>
            </a:r>
          </a:p>
        </p:txBody>
      </p:sp>
      <p:pic>
        <p:nvPicPr>
          <p:cNvPr id="18437" name="Picture 5" descr="G:\Houser\Neil Sperry\E Newsletter\SH Articles\Published Articles\Tree Species Profiles\Bur Oak\Photos\Final\Photo # 3 Plano Bur O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00200"/>
            <a:ext cx="2287588" cy="22860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318000"/>
            <a:ext cx="2590800" cy="1854200"/>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fade">
                                      <p:cBhvr>
                                        <p:cTn id="10"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6096000" cy="4570413"/>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itle 1"/>
          <p:cNvSpPr>
            <a:spLocks noGrp="1"/>
          </p:cNvSpPr>
          <p:nvPr>
            <p:ph type="title"/>
          </p:nvPr>
        </p:nvSpPr>
        <p:spPr>
          <a:xfrm>
            <a:off x="0" y="304800"/>
            <a:ext cx="9144000" cy="1219200"/>
          </a:xfrm>
          <a:extLst>
            <a:ext uri="{91240B29-F687-4F45-9708-019B960494DF}">
              <a14:hiddenLine xmlns:a14="http://schemas.microsoft.com/office/drawing/2010/main" w="34925">
                <a:solidFill>
                  <a:srgbClr val="000000"/>
                </a:solidFill>
                <a:miter lim="800000"/>
                <a:headEnd/>
                <a:tailEnd/>
              </a14:hiddenLine>
            </a:ext>
          </a:extLst>
        </p:spPr>
        <p:txBody>
          <a:bodyPr/>
          <a:lstStyle/>
          <a:p>
            <a:r>
              <a:rPr lang="en-US" altLang="en-US">
                <a:solidFill>
                  <a:schemeClr val="tx1"/>
                </a:solidFill>
              </a:rPr>
              <a:t>Trees can be a great place for old falcons to rest!!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381000" y="1914525"/>
            <a:ext cx="4038600" cy="3495675"/>
          </a:xfrm>
        </p:spPr>
        <p:txBody>
          <a:bodyPr/>
          <a:lstStyle/>
          <a:p>
            <a:pPr eaLnBrk="1" hangingPunct="1">
              <a:buFontTx/>
              <a:buNone/>
            </a:pPr>
            <a:r>
              <a:rPr lang="en-US" altLang="en-US" sz="2400">
                <a:solidFill>
                  <a:schemeClr val="tx1"/>
                </a:solidFill>
              </a:rPr>
              <a:t>    All parts of a tree have both a biological as well as a mechanical function.</a:t>
            </a:r>
          </a:p>
          <a:p>
            <a:pPr eaLnBrk="1" hangingPunct="1">
              <a:buFontTx/>
              <a:buNone/>
            </a:pPr>
            <a:endParaRPr lang="en-US" altLang="en-US" sz="1200">
              <a:solidFill>
                <a:schemeClr val="tx1"/>
              </a:solidFill>
            </a:endParaRPr>
          </a:p>
          <a:p>
            <a:pPr eaLnBrk="1" hangingPunct="1">
              <a:buFontTx/>
              <a:buNone/>
            </a:pPr>
            <a:r>
              <a:rPr lang="en-US" altLang="en-US" sz="2400">
                <a:solidFill>
                  <a:schemeClr val="tx1"/>
                </a:solidFill>
              </a:rPr>
              <a:t>    Trees have a natural mechanical design and any pruning must work with…rather than against the design (feather).   </a:t>
            </a:r>
          </a:p>
        </p:txBody>
      </p:sp>
      <p:pic>
        <p:nvPicPr>
          <p:cNvPr id="20483" name="Picture 3" descr="G:\Houser\Arboretum\Scanned 01-25-02\Body Language of Trees\Basic Biolo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600200"/>
            <a:ext cx="3989388" cy="45148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Basic Tree Physiology</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609600" y="1676400"/>
            <a:ext cx="2286000" cy="2133600"/>
          </a:xfrm>
        </p:spPr>
        <p:txBody>
          <a:bodyPr/>
          <a:lstStyle/>
          <a:p>
            <a:pPr marL="0" indent="0" eaLnBrk="1" hangingPunct="1">
              <a:buFontTx/>
              <a:buNone/>
              <a:defRPr/>
            </a:pPr>
            <a:r>
              <a:rPr lang="en-US" altLang="en-US" sz="2400" dirty="0">
                <a:solidFill>
                  <a:schemeClr val="tx1"/>
                </a:solidFill>
              </a:rPr>
              <a:t>Foliage produces food for the plant through photosynthesis with the sun.</a:t>
            </a:r>
          </a:p>
          <a:p>
            <a:pPr marL="0" indent="0" eaLnBrk="1" hangingPunct="1">
              <a:buFontTx/>
              <a:buNone/>
              <a:defRPr/>
            </a:pPr>
            <a:endParaRPr lang="en-US" altLang="en-US" sz="1200" dirty="0">
              <a:solidFill>
                <a:schemeClr val="tx1"/>
              </a:solidFill>
            </a:endParaRPr>
          </a:p>
          <a:p>
            <a:pPr>
              <a:defRPr/>
            </a:pPr>
            <a:endParaRPr lang="en-US" altLang="en-US" dirty="0"/>
          </a:p>
        </p:txBody>
      </p:sp>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Physiology</a:t>
            </a:r>
          </a:p>
        </p:txBody>
      </p:sp>
      <p:pic>
        <p:nvPicPr>
          <p:cNvPr id="2150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744788"/>
            <a:ext cx="4567238" cy="3351212"/>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4157663"/>
            <a:ext cx="2133600" cy="1938337"/>
          </a:xfrm>
          <a:prstGeom prst="rect">
            <a:avLst/>
          </a:prstGeom>
        </p:spPr>
        <p:txBody>
          <a:bodyPr>
            <a:spAutoFit/>
          </a:bodyPr>
          <a:lstStyle/>
          <a:p>
            <a:pPr eaLnBrk="1" hangingPunct="1">
              <a:defRPr/>
            </a:pPr>
            <a:r>
              <a:rPr lang="en-US" altLang="en-US" sz="2400" dirty="0">
                <a:latin typeface="+mn-lt"/>
              </a:rPr>
              <a:t>Avoid removing more than 20-25% of the foliage in any given year.</a:t>
            </a:r>
          </a:p>
        </p:txBody>
      </p:sp>
      <p:pic>
        <p:nvPicPr>
          <p:cNvPr id="17415" name="Picture 7" descr="C:\Users\rjackson\AppData\Local\Microsoft\Windows\Temporary Internet Files\Content.Outlook\SEKYS3WK\IMG_20160203_1331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88" y="1524000"/>
            <a:ext cx="1663700" cy="39624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415"/>
                                        </p:tgtEl>
                                        <p:attrNameLst>
                                          <p:attrName>style.visibility</p:attrName>
                                        </p:attrNameLst>
                                      </p:cBhvr>
                                      <p:to>
                                        <p:strVal val="visible"/>
                                      </p:to>
                                    </p:set>
                                    <p:animEffect transition="in" filter="fade">
                                      <p:cBhvr>
                                        <p:cTn id="10"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685800" y="2667000"/>
            <a:ext cx="3429000" cy="2286000"/>
          </a:xfrm>
        </p:spPr>
        <p:txBody>
          <a:bodyPr/>
          <a:lstStyle/>
          <a:p>
            <a:pPr marL="0" indent="0" eaLnBrk="1" hangingPunct="1">
              <a:buFontTx/>
              <a:buNone/>
              <a:defRPr/>
            </a:pPr>
            <a:r>
              <a:rPr lang="en-US" altLang="en-US" sz="2400" dirty="0">
                <a:solidFill>
                  <a:schemeClr val="tx1"/>
                </a:solidFill>
              </a:rPr>
              <a:t>Each cut is a wound that must heal.</a:t>
            </a:r>
          </a:p>
          <a:p>
            <a:pPr eaLnBrk="1" hangingPunct="1">
              <a:buFontTx/>
              <a:buNone/>
              <a:defRPr/>
            </a:pPr>
            <a:endParaRPr lang="en-US" altLang="en-US" sz="1200" dirty="0">
              <a:solidFill>
                <a:schemeClr val="tx1"/>
              </a:solidFill>
            </a:endParaRPr>
          </a:p>
          <a:p>
            <a:pPr marL="0" indent="0" eaLnBrk="1" hangingPunct="1">
              <a:buFontTx/>
              <a:buNone/>
              <a:defRPr/>
            </a:pPr>
            <a:r>
              <a:rPr lang="en-US" altLang="en-US" sz="2400" dirty="0">
                <a:solidFill>
                  <a:schemeClr val="tx1"/>
                </a:solidFill>
              </a:rPr>
              <a:t>Trees compartmentalize,                   or grow over a  cut              wound from all sides.</a:t>
            </a:r>
          </a:p>
        </p:txBody>
      </p:sp>
      <p:pic>
        <p:nvPicPr>
          <p:cNvPr id="22531" name="Picture 3" descr="Photo 1 Wound Woo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09788"/>
            <a:ext cx="4038600" cy="3681412"/>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Physiology</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762000" y="2368550"/>
            <a:ext cx="2982913" cy="2965450"/>
          </a:xfrm>
        </p:spPr>
        <p:txBody>
          <a:bodyPr/>
          <a:lstStyle/>
          <a:p>
            <a:pPr marL="0" indent="0" eaLnBrk="1" hangingPunct="1">
              <a:buFontTx/>
              <a:buNone/>
            </a:pPr>
            <a:r>
              <a:rPr lang="en-US" altLang="en-US" sz="2400" dirty="0">
                <a:solidFill>
                  <a:schemeClr val="tx1"/>
                </a:solidFill>
              </a:rPr>
              <a:t>Trees have a natural defense boundary that should not be damaged.</a:t>
            </a:r>
          </a:p>
          <a:p>
            <a:pPr marL="0" indent="0" eaLnBrk="1" hangingPunct="1">
              <a:buFontTx/>
              <a:buNone/>
            </a:pPr>
            <a:endParaRPr lang="en-US" altLang="en-US" sz="1200" dirty="0">
              <a:solidFill>
                <a:schemeClr val="tx1"/>
              </a:solidFill>
            </a:endParaRPr>
          </a:p>
          <a:p>
            <a:pPr marL="0" indent="0" eaLnBrk="1" hangingPunct="1">
              <a:buFontTx/>
              <a:buNone/>
            </a:pPr>
            <a:r>
              <a:rPr lang="en-US" altLang="en-US" sz="2400" dirty="0">
                <a:solidFill>
                  <a:schemeClr val="tx1"/>
                </a:solidFill>
              </a:rPr>
              <a:t>The final cut should be made at the branch collar.</a:t>
            </a:r>
          </a:p>
        </p:txBody>
      </p:sp>
      <p:pic>
        <p:nvPicPr>
          <p:cNvPr id="23555" name="Picture 3" descr="Photo 2 Branch Collar &amp; Defen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9538" y="1905000"/>
            <a:ext cx="4343400" cy="41402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Physiology</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1400" y="1766236"/>
            <a:ext cx="3226731" cy="4503451"/>
          </a:xfrm>
          <a:ln w="34925">
            <a:solidFill>
              <a:schemeClr val="tx1"/>
            </a:solidFill>
          </a:ln>
        </p:spPr>
      </p:pic>
      <p:sp>
        <p:nvSpPr>
          <p:cNvPr id="5" name="Title 1">
            <a:extLst>
              <a:ext uri="{FF2B5EF4-FFF2-40B4-BE49-F238E27FC236}">
                <a16:creationId xmlns="" xmlns:a16="http://schemas.microsoft.com/office/drawing/2014/main" id="{E73D9DCA-8468-4E33-93F3-0453ABDC6F2D}"/>
              </a:ext>
            </a:extLst>
          </p:cNvPr>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My office manager sent me this…</a:t>
            </a:r>
          </a:p>
        </p:txBody>
      </p:sp>
      <p:sp>
        <p:nvSpPr>
          <p:cNvPr id="7" name="Content Placeholder 2">
            <a:extLst>
              <a:ext uri="{FF2B5EF4-FFF2-40B4-BE49-F238E27FC236}">
                <a16:creationId xmlns="" xmlns:a16="http://schemas.microsoft.com/office/drawing/2014/main" id="{6C901312-C50A-4825-AE06-AAF74307C55F}"/>
              </a:ext>
            </a:extLst>
          </p:cNvPr>
          <p:cNvSpPr txBox="1">
            <a:spLocks/>
          </p:cNvSpPr>
          <p:nvPr/>
        </p:nvSpPr>
        <p:spPr bwMode="auto">
          <a:xfrm>
            <a:off x="1143000" y="3276600"/>
            <a:ext cx="2209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eaLnBrk="1" hangingPunct="1">
              <a:buFontTx/>
              <a:buNone/>
            </a:pPr>
            <a:r>
              <a:rPr lang="en-US" altLang="en-US" sz="2400" kern="0" dirty="0">
                <a:solidFill>
                  <a:schemeClr val="tx1"/>
                </a:solidFill>
              </a:rPr>
              <a:t>New cell phone for </a:t>
            </a:r>
            <a:r>
              <a:rPr lang="en-US" altLang="en-US" sz="2400" kern="0" dirty="0" err="1">
                <a:solidFill>
                  <a:schemeClr val="tx1"/>
                </a:solidFill>
              </a:rPr>
              <a:t>Chivo</a:t>
            </a:r>
            <a:r>
              <a:rPr lang="en-US" altLang="en-US" sz="2400" kern="0" dirty="0">
                <a:solidFill>
                  <a:schemeClr val="tx1"/>
                </a:solidFill>
              </a:rPr>
              <a:t>…</a:t>
            </a:r>
          </a:p>
        </p:txBody>
      </p:sp>
    </p:spTree>
    <p:extLst>
      <p:ext uri="{BB962C8B-B14F-4D97-AF65-F5344CB8AC3E}">
        <p14:creationId xmlns:p14="http://schemas.microsoft.com/office/powerpoint/2010/main" val="394278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1066800" y="1981200"/>
            <a:ext cx="3222625" cy="3505200"/>
          </a:xfrm>
        </p:spPr>
        <p:txBody>
          <a:bodyPr/>
          <a:lstStyle/>
          <a:p>
            <a:pPr marL="0" indent="0" eaLnBrk="1" hangingPunct="1">
              <a:buFontTx/>
              <a:buNone/>
              <a:defRPr/>
            </a:pPr>
            <a:r>
              <a:rPr lang="en-US" altLang="en-US" sz="2400" dirty="0">
                <a:solidFill>
                  <a:schemeClr val="tx1"/>
                </a:solidFill>
              </a:rPr>
              <a:t>A proper cut made at the branch collar compartmentalizes evenly on all sides.</a:t>
            </a:r>
          </a:p>
          <a:p>
            <a:pPr eaLnBrk="1" hangingPunct="1">
              <a:buFontTx/>
              <a:buNone/>
              <a:defRPr/>
            </a:pPr>
            <a:endParaRPr lang="en-US" altLang="en-US" sz="1200" dirty="0">
              <a:solidFill>
                <a:schemeClr val="tx1"/>
              </a:solidFill>
            </a:endParaRPr>
          </a:p>
          <a:p>
            <a:pPr marL="0" indent="0" eaLnBrk="1" hangingPunct="1">
              <a:buFontTx/>
              <a:buNone/>
              <a:defRPr/>
            </a:pPr>
            <a:r>
              <a:rPr lang="en-US" altLang="en-US" sz="2400" dirty="0">
                <a:solidFill>
                  <a:schemeClr val="tx1"/>
                </a:solidFill>
              </a:rPr>
              <a:t>Proper cuts are the trademark of an expert and a good way to tell the good from the bad. </a:t>
            </a:r>
          </a:p>
        </p:txBody>
      </p:sp>
      <p:pic>
        <p:nvPicPr>
          <p:cNvPr id="24579" name="Picture 4" descr="Wound Heal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3578225" cy="441483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Physiology</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 xmlns:a16="http://schemas.microsoft.com/office/drawing/2014/main" id="{98C7E97F-C74A-4728-9714-7129DC3A459C}"/>
              </a:ext>
            </a:extLst>
          </p:cNvPr>
          <p:cNvSpPr>
            <a:spLocks noGrp="1"/>
          </p:cNvSpPr>
          <p:nvPr>
            <p:ph type="title"/>
          </p:nvPr>
        </p:nvSpPr>
        <p:spPr>
          <a:xfrm>
            <a:off x="0" y="274638"/>
            <a:ext cx="9144000" cy="1249362"/>
          </a:xfrm>
        </p:spPr>
        <p:txBody>
          <a:bodyPr/>
          <a:lstStyle/>
          <a:p>
            <a:r>
              <a:rPr lang="en-US" altLang="en-US" dirty="0">
                <a:latin typeface="Times New Roman" panose="02020603050405020304" pitchFamily="18" charset="0"/>
                <a:cs typeface="Times New Roman" panose="02020603050405020304" pitchFamily="18" charset="0"/>
              </a:rPr>
              <a:t>Dallas County                                                Master Gardener Association</a:t>
            </a:r>
          </a:p>
        </p:txBody>
      </p:sp>
      <p:pic>
        <p:nvPicPr>
          <p:cNvPr id="4099" name="Picture 4">
            <a:extLst>
              <a:ext uri="{FF2B5EF4-FFF2-40B4-BE49-F238E27FC236}">
                <a16:creationId xmlns="" xmlns:a16="http://schemas.microsoft.com/office/drawing/2014/main" id="{0BAD6562-24D7-4565-AA64-D2ECCB1A1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486275"/>
            <a:ext cx="4981575" cy="1838325"/>
          </a:xfrm>
          <a:prstGeom prst="rect">
            <a:avLst/>
          </a:prstGeom>
          <a:solidFill>
            <a:schemeClr val="tx1"/>
          </a:solidFill>
          <a:ln w="34925">
            <a:solidFill>
              <a:srgbClr val="000000"/>
            </a:solidFill>
            <a:miter lim="800000"/>
            <a:headEnd/>
            <a:tailEnd/>
          </a:ln>
        </p:spPr>
      </p:pic>
      <p:pic>
        <p:nvPicPr>
          <p:cNvPr id="4100" name="Picture 1">
            <a:extLst>
              <a:ext uri="{FF2B5EF4-FFF2-40B4-BE49-F238E27FC236}">
                <a16:creationId xmlns="" xmlns:a16="http://schemas.microsoft.com/office/drawing/2014/main" id="{898A76BC-FEEF-4460-8191-6F8883E3E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925" y="1716088"/>
            <a:ext cx="24701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645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5" descr="Love Cut Final.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598613"/>
            <a:ext cx="5029200" cy="4497387"/>
          </a:xfrm>
          <a:ln w="34925">
            <a:solidFill>
              <a:schemeClr val="tx1"/>
            </a:solidFill>
            <a:miter lim="800000"/>
            <a:headEnd/>
            <a:tailEnd/>
          </a:ln>
        </p:spPr>
      </p:pic>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Trees Love Proper Cuts!!</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566738" y="1447800"/>
            <a:ext cx="8077200" cy="2743200"/>
          </a:xfrm>
        </p:spPr>
        <p:txBody>
          <a:bodyPr/>
          <a:lstStyle/>
          <a:p>
            <a:pPr eaLnBrk="1" hangingPunct="1"/>
            <a:r>
              <a:rPr lang="en-US" altLang="en-US" sz="2400">
                <a:solidFill>
                  <a:schemeClr val="tx1"/>
                </a:solidFill>
              </a:rPr>
              <a:t>Small cuts made throughout the life of a tree are better than large cuts made too late in life</a:t>
            </a:r>
          </a:p>
          <a:p>
            <a:pPr eaLnBrk="1" hangingPunct="1">
              <a:buFontTx/>
              <a:buNone/>
            </a:pPr>
            <a:endParaRPr lang="en-US" altLang="en-US" sz="1200">
              <a:solidFill>
                <a:schemeClr val="tx1"/>
              </a:solidFill>
            </a:endParaRPr>
          </a:p>
          <a:p>
            <a:pPr eaLnBrk="1" hangingPunct="1"/>
            <a:r>
              <a:rPr lang="en-US" altLang="en-US" sz="2400">
                <a:solidFill>
                  <a:schemeClr val="tx1"/>
                </a:solidFill>
              </a:rPr>
              <a:t>Small wounds compartmentalize quicker than large wounds</a:t>
            </a:r>
          </a:p>
          <a:p>
            <a:pPr eaLnBrk="1" hangingPunct="1">
              <a:buFontTx/>
              <a:buNone/>
            </a:pPr>
            <a:endParaRPr lang="en-US" altLang="en-US" sz="1200">
              <a:solidFill>
                <a:schemeClr val="tx1"/>
              </a:solidFill>
            </a:endParaRPr>
          </a:p>
          <a:p>
            <a:pPr eaLnBrk="1" hangingPunct="1"/>
            <a:r>
              <a:rPr lang="en-US" altLang="en-US" sz="2400">
                <a:solidFill>
                  <a:schemeClr val="tx1"/>
                </a:solidFill>
              </a:rPr>
              <a:t>Some species are very poor at compartmentalizing wounds (sugarberry)</a:t>
            </a:r>
          </a:p>
        </p:txBody>
      </p:sp>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Physiology</a:t>
            </a:r>
          </a:p>
        </p:txBody>
      </p:sp>
      <p:pic>
        <p:nvPicPr>
          <p:cNvPr id="26628" name="Picture 4" descr="G:\Houser\Presentations\All Topics\Fruit Tree Pruning &amp; Care\power point\Photos\Medium Size Peach\during\better\Heading back with sa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191000"/>
            <a:ext cx="3011488" cy="2259013"/>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descr="G:\Houser\Presentations\All Topics\Fruit Tree Pruning &amp; Care\power point\Photos\Medium Size Peach\during\better\Heading back to late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202113"/>
            <a:ext cx="2997200" cy="22479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533400" y="2362200"/>
            <a:ext cx="2743200" cy="2667000"/>
          </a:xfrm>
        </p:spPr>
        <p:txBody>
          <a:bodyPr/>
          <a:lstStyle/>
          <a:p>
            <a:pPr marL="0" indent="0" eaLnBrk="1" hangingPunct="1">
              <a:buFontTx/>
              <a:buNone/>
              <a:defRPr/>
            </a:pPr>
            <a:r>
              <a:rPr lang="en-US" altLang="en-US" sz="2400" dirty="0">
                <a:solidFill>
                  <a:schemeClr val="tx1"/>
                </a:solidFill>
              </a:rPr>
              <a:t>Trees are not static… they are dynamic.</a:t>
            </a:r>
          </a:p>
          <a:p>
            <a:pPr eaLnBrk="1" hangingPunct="1">
              <a:buFontTx/>
              <a:buNone/>
              <a:defRPr/>
            </a:pPr>
            <a:endParaRPr lang="en-US" altLang="en-US" sz="1200" dirty="0">
              <a:solidFill>
                <a:schemeClr val="tx1"/>
              </a:solidFill>
            </a:endParaRPr>
          </a:p>
          <a:p>
            <a:pPr marL="0" indent="0" eaLnBrk="1" hangingPunct="1">
              <a:buFontTx/>
              <a:buNone/>
              <a:defRPr/>
            </a:pPr>
            <a:r>
              <a:rPr lang="en-US" altLang="en-US" sz="2400" dirty="0">
                <a:solidFill>
                  <a:schemeClr val="tx1"/>
                </a:solidFill>
              </a:rPr>
              <a:t>Prof. Claus </a:t>
            </a:r>
            <a:r>
              <a:rPr lang="en-US" altLang="en-US" sz="2400" dirty="0" err="1">
                <a:solidFill>
                  <a:schemeClr val="tx1"/>
                </a:solidFill>
              </a:rPr>
              <a:t>Mattheck</a:t>
            </a:r>
            <a:r>
              <a:rPr lang="en-US" altLang="en-US" sz="2400" dirty="0">
                <a:solidFill>
                  <a:schemeClr val="tx1"/>
                </a:solidFill>
              </a:rPr>
              <a:t>, </a:t>
            </a:r>
            <a:r>
              <a:rPr lang="en-US" altLang="en-US" sz="2400" dirty="0" err="1">
                <a:solidFill>
                  <a:schemeClr val="tx1"/>
                </a:solidFill>
              </a:rPr>
              <a:t>axium</a:t>
            </a:r>
            <a:r>
              <a:rPr lang="en-US" altLang="en-US" sz="2400" dirty="0">
                <a:solidFill>
                  <a:schemeClr val="tx1"/>
                </a:solidFill>
              </a:rPr>
              <a:t> of uniform stress.</a:t>
            </a:r>
          </a:p>
        </p:txBody>
      </p:sp>
      <p:pic>
        <p:nvPicPr>
          <p:cNvPr id="27651" name="Picture 2" descr="G:\Houser\Arboretum\Scanned 01-25-02\Body Language of Trees\Mechanics 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163" y="1447800"/>
            <a:ext cx="5126037" cy="47371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Mechanics</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685800" y="1905000"/>
            <a:ext cx="3200400" cy="2103438"/>
          </a:xfrm>
        </p:spPr>
        <p:txBody>
          <a:bodyPr/>
          <a:lstStyle/>
          <a:p>
            <a:pPr marL="0" indent="0" eaLnBrk="1" hangingPunct="1">
              <a:buFontTx/>
              <a:buNone/>
              <a:defRPr/>
            </a:pPr>
            <a:r>
              <a:rPr lang="en-US" altLang="en-US" sz="2400" dirty="0">
                <a:solidFill>
                  <a:schemeClr val="tx1"/>
                </a:solidFill>
              </a:rPr>
              <a:t>Raising low limbs over a third of the tree’s height greatly increases the odds of structural failure.</a:t>
            </a:r>
          </a:p>
          <a:p>
            <a:pPr eaLnBrk="1" hangingPunct="1">
              <a:buFontTx/>
              <a:buNone/>
              <a:defRPr/>
            </a:pPr>
            <a:endParaRPr lang="en-US" altLang="en-US" sz="1200" dirty="0">
              <a:solidFill>
                <a:schemeClr val="tx1"/>
              </a:solidFill>
            </a:endParaRPr>
          </a:p>
        </p:txBody>
      </p:sp>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Mechanics</a:t>
            </a:r>
          </a:p>
        </p:txBody>
      </p:sp>
      <p:pic>
        <p:nvPicPr>
          <p:cNvPr id="28676" name="Picture 6" descr="C:\Users\rjackson\Pictures\Arborilogical\Presentations\Remove SH tru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201863"/>
            <a:ext cx="3657600" cy="3916362"/>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27175"/>
            <a:ext cx="1752600" cy="3241675"/>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0" y="4373563"/>
            <a:ext cx="2971800" cy="1570037"/>
          </a:xfrm>
          <a:prstGeom prst="rect">
            <a:avLst/>
          </a:prstGeom>
        </p:spPr>
        <p:txBody>
          <a:bodyPr>
            <a:spAutoFit/>
          </a:bodyPr>
          <a:lstStyle/>
          <a:p>
            <a:pPr eaLnBrk="1" hangingPunct="1">
              <a:spcBef>
                <a:spcPct val="20000"/>
              </a:spcBef>
              <a:defRPr/>
            </a:pPr>
            <a:r>
              <a:rPr lang="en-US" altLang="en-US" sz="2400" kern="0" dirty="0">
                <a:solidFill>
                  <a:srgbClr val="FFFFFF"/>
                </a:solidFill>
                <a:latin typeface="Times New Roman"/>
              </a:rPr>
              <a:t>It also has a negative effect on its health because a third of the foliage is missing.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4581"/>
                                        </p:tgtEl>
                                        <p:attrNameLst>
                                          <p:attrName>style.visibility</p:attrName>
                                        </p:attrNameLst>
                                      </p:cBhvr>
                                      <p:to>
                                        <p:strVal val="visible"/>
                                      </p:to>
                                    </p:set>
                                    <p:animEffect transition="in" filter="fade">
                                      <p:cBhvr>
                                        <p:cTn id="10"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304800"/>
            <a:ext cx="9144000" cy="1219200"/>
          </a:xfrm>
          <a:extLst>
            <a:ext uri="{91240B29-F687-4F45-9708-019B960494DF}">
              <a14:hiddenLine xmlns:a14="http://schemas.microsoft.com/office/drawing/2010/main" w="34925">
                <a:solidFill>
                  <a:srgbClr val="000000"/>
                </a:solidFill>
                <a:miter lim="800000"/>
                <a:headEnd/>
                <a:tailEnd/>
              </a14:hiddenLine>
            </a:ext>
          </a:extLst>
        </p:spPr>
        <p:txBody>
          <a:bodyPr/>
          <a:lstStyle/>
          <a:p>
            <a:r>
              <a:rPr lang="en-US" altLang="en-US">
                <a:solidFill>
                  <a:schemeClr val="tx1"/>
                </a:solidFill>
              </a:rPr>
              <a:t>Ever see a dog that thinks he’s…              a squirrel?  </a:t>
            </a:r>
          </a:p>
        </p:txBody>
      </p:sp>
      <p:pic>
        <p:nvPicPr>
          <p:cNvPr id="15363" name="Content Placeholder 3" descr="Tree Climbing Dog Natalie Steven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33725" y="1905000"/>
            <a:ext cx="2733675" cy="4114800"/>
          </a:xfrm>
          <a:ln w="34925">
            <a:solidFill>
              <a:schemeClr val="tx1"/>
            </a:solidFill>
            <a:miter lim="800000"/>
            <a:headEnd/>
            <a:tailEnd/>
          </a:ln>
        </p:spPr>
      </p:pic>
      <p:sp>
        <p:nvSpPr>
          <p:cNvPr id="15364" name="TextBox 4"/>
          <p:cNvSpPr txBox="1">
            <a:spLocks noChangeArrowheads="1"/>
          </p:cNvSpPr>
          <p:nvPr/>
        </p:nvSpPr>
        <p:spPr bwMode="auto">
          <a:xfrm>
            <a:off x="3124200" y="6096000"/>
            <a:ext cx="274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defRPr/>
            </a:pPr>
            <a:r>
              <a:rPr lang="en-US" altLang="en-US" sz="1400" dirty="0">
                <a:solidFill>
                  <a:schemeClr val="tx1"/>
                </a:solidFill>
                <a:latin typeface="+mn-lt"/>
              </a:rPr>
              <a:t>    Photo by Natalie Stevens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364"/>
                                        </p:tgtEl>
                                        <p:attrNameLst>
                                          <p:attrName>style.visibility</p:attrName>
                                        </p:attrNameLst>
                                      </p:cBhvr>
                                      <p:to>
                                        <p:strVal val="visible"/>
                                      </p:to>
                                    </p:set>
                                    <p:anim calcmode="lin" valueType="num">
                                      <p:cBhvr additive="base">
                                        <p:cTn id="11" dur="500" fill="hold"/>
                                        <p:tgtEl>
                                          <p:spTgt spid="15364"/>
                                        </p:tgtEl>
                                        <p:attrNameLst>
                                          <p:attrName>ppt_x</p:attrName>
                                        </p:attrNameLst>
                                      </p:cBhvr>
                                      <p:tavLst>
                                        <p:tav tm="0">
                                          <p:val>
                                            <p:strVal val="#ppt_x"/>
                                          </p:val>
                                        </p:tav>
                                        <p:tav tm="100000">
                                          <p:val>
                                            <p:strVal val="#ppt_x"/>
                                          </p:val>
                                        </p:tav>
                                      </p:tavLst>
                                    </p:anim>
                                    <p:anim calcmode="lin" valueType="num">
                                      <p:cBhvr additive="base">
                                        <p:cTn id="12"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609600" y="1828800"/>
            <a:ext cx="2895600" cy="4267200"/>
          </a:xfrm>
        </p:spPr>
        <p:txBody>
          <a:bodyPr/>
          <a:lstStyle/>
          <a:p>
            <a:pPr marL="0" indent="0" eaLnBrk="1" hangingPunct="1">
              <a:buFontTx/>
              <a:buNone/>
            </a:pPr>
            <a:r>
              <a:rPr lang="en-US" altLang="en-US" sz="2400">
                <a:solidFill>
                  <a:schemeClr val="tx1"/>
                </a:solidFill>
              </a:rPr>
              <a:t>There are many different growth forms of shade and ornamental trees. Each may require a different type of pruning.</a:t>
            </a:r>
          </a:p>
          <a:p>
            <a:pPr marL="0" indent="0" eaLnBrk="1" hangingPunct="1">
              <a:buFontTx/>
              <a:buNone/>
            </a:pPr>
            <a:endParaRPr lang="en-US" altLang="en-US" sz="1200">
              <a:solidFill>
                <a:schemeClr val="tx1"/>
              </a:solidFill>
            </a:endParaRPr>
          </a:p>
          <a:p>
            <a:pPr marL="0" indent="0" eaLnBrk="1" hangingPunct="1">
              <a:buFontTx/>
              <a:buNone/>
            </a:pPr>
            <a:r>
              <a:rPr lang="en-US" altLang="en-US" sz="2400">
                <a:solidFill>
                  <a:schemeClr val="tx1"/>
                </a:solidFill>
              </a:rPr>
              <a:t>The Live oak has a broad spreading &amp; low branching habit.</a:t>
            </a:r>
          </a:p>
        </p:txBody>
      </p:sp>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Growth Forms</a:t>
            </a:r>
          </a:p>
        </p:txBody>
      </p:sp>
      <p:pic>
        <p:nvPicPr>
          <p:cNvPr id="307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175" y="2209800"/>
            <a:ext cx="4949825" cy="3286125"/>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914400" y="2133600"/>
            <a:ext cx="2895600" cy="3352800"/>
          </a:xfrm>
        </p:spPr>
        <p:txBody>
          <a:bodyPr/>
          <a:lstStyle/>
          <a:p>
            <a:pPr marL="0" indent="0" eaLnBrk="1" hangingPunct="1">
              <a:buFontTx/>
              <a:buNone/>
              <a:defRPr/>
            </a:pPr>
            <a:r>
              <a:rPr lang="en-US" altLang="en-US" sz="2400" dirty="0">
                <a:solidFill>
                  <a:schemeClr val="tx1"/>
                </a:solidFill>
              </a:rPr>
              <a:t>A sycamore will have an upright branching habit and it is tall, with a strong central leader.</a:t>
            </a:r>
          </a:p>
          <a:p>
            <a:pPr marL="0" indent="0" eaLnBrk="1" hangingPunct="1">
              <a:buFontTx/>
              <a:buNone/>
              <a:defRPr/>
            </a:pPr>
            <a:endParaRPr lang="en-US" altLang="en-US" sz="1200" dirty="0">
              <a:solidFill>
                <a:schemeClr val="tx1"/>
              </a:solidFill>
            </a:endParaRPr>
          </a:p>
          <a:p>
            <a:pPr marL="0" indent="0" eaLnBrk="1" hangingPunct="1">
              <a:buFontTx/>
              <a:buNone/>
              <a:defRPr/>
            </a:pPr>
            <a:r>
              <a:rPr lang="en-US" altLang="en-US" sz="2400" dirty="0">
                <a:solidFill>
                  <a:schemeClr val="tx1"/>
                </a:solidFill>
              </a:rPr>
              <a:t>This is known as an “</a:t>
            </a:r>
            <a:r>
              <a:rPr lang="en-US" altLang="en-US" sz="2400" dirty="0" err="1">
                <a:solidFill>
                  <a:schemeClr val="tx1"/>
                </a:solidFill>
              </a:rPr>
              <a:t>excurrent</a:t>
            </a:r>
            <a:r>
              <a:rPr lang="en-US" altLang="en-US" sz="2400" dirty="0">
                <a:solidFill>
                  <a:schemeClr val="tx1"/>
                </a:solidFill>
              </a:rPr>
              <a:t>” form.</a:t>
            </a:r>
          </a:p>
          <a:p>
            <a:pPr eaLnBrk="1" hangingPunct="1">
              <a:defRPr/>
            </a:pPr>
            <a:endParaRPr lang="en-US" altLang="en-US" sz="2400" dirty="0"/>
          </a:p>
          <a:p>
            <a:pPr eaLnBrk="1" hangingPunct="1">
              <a:buFontTx/>
              <a:buNone/>
              <a:defRPr/>
            </a:pPr>
            <a:r>
              <a:rPr lang="en-US" altLang="en-US" sz="2400" dirty="0"/>
              <a:t> </a:t>
            </a:r>
          </a:p>
        </p:txBody>
      </p:sp>
      <p:pic>
        <p:nvPicPr>
          <p:cNvPr id="31747" name="Picture 2" descr="G:\Houser\Arboreatum\form syc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752600"/>
            <a:ext cx="3810000" cy="42862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Growth Forms</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1066800" y="2362200"/>
            <a:ext cx="3124200" cy="3200400"/>
          </a:xfrm>
        </p:spPr>
        <p:txBody>
          <a:bodyPr/>
          <a:lstStyle/>
          <a:p>
            <a:pPr marL="0" indent="0" eaLnBrk="1" hangingPunct="1">
              <a:buFontTx/>
              <a:buNone/>
              <a:defRPr/>
            </a:pPr>
            <a:r>
              <a:rPr lang="en-US" altLang="en-US" sz="2400" dirty="0">
                <a:solidFill>
                  <a:schemeClr val="tx1"/>
                </a:solidFill>
              </a:rPr>
              <a:t>A Texas red oak will be short and broad spreading with a great amount of lateral growth.</a:t>
            </a:r>
          </a:p>
          <a:p>
            <a:pPr eaLnBrk="1" hangingPunct="1">
              <a:buFontTx/>
              <a:buNone/>
              <a:defRPr/>
            </a:pPr>
            <a:r>
              <a:rPr lang="en-US" altLang="en-US" sz="1200" dirty="0">
                <a:solidFill>
                  <a:schemeClr val="tx1"/>
                </a:solidFill>
              </a:rPr>
              <a:t>  </a:t>
            </a:r>
          </a:p>
          <a:p>
            <a:pPr marL="0" indent="0" eaLnBrk="1" hangingPunct="1">
              <a:buFontTx/>
              <a:buNone/>
              <a:defRPr/>
            </a:pPr>
            <a:r>
              <a:rPr lang="en-US" altLang="en-US" sz="2400" dirty="0">
                <a:solidFill>
                  <a:schemeClr val="tx1"/>
                </a:solidFill>
              </a:rPr>
              <a:t>This is known as a “</a:t>
            </a:r>
            <a:r>
              <a:rPr lang="en-US" altLang="en-US" sz="2400" dirty="0" err="1">
                <a:solidFill>
                  <a:schemeClr val="tx1"/>
                </a:solidFill>
              </a:rPr>
              <a:t>decurrent</a:t>
            </a:r>
            <a:r>
              <a:rPr lang="en-US" altLang="en-US" sz="2400" dirty="0">
                <a:solidFill>
                  <a:schemeClr val="tx1"/>
                </a:solidFill>
              </a:rPr>
              <a:t>” form.</a:t>
            </a:r>
          </a:p>
          <a:p>
            <a:pPr eaLnBrk="1" hangingPunct="1">
              <a:defRPr/>
            </a:pPr>
            <a:endParaRPr lang="en-US" altLang="en-US" sz="2400" dirty="0">
              <a:solidFill>
                <a:schemeClr val="tx1"/>
              </a:solidFill>
            </a:endParaRPr>
          </a:p>
        </p:txBody>
      </p:sp>
      <p:pic>
        <p:nvPicPr>
          <p:cNvPr id="32771" name="Picture 2" descr="G:\Houser\Arboreatum\form chin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200400" cy="2246313"/>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4" descr="Texas Red Oa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114800"/>
            <a:ext cx="3200400" cy="210502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Growth Forms</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990600" y="2438400"/>
            <a:ext cx="2971800" cy="2133600"/>
          </a:xfrm>
        </p:spPr>
        <p:txBody>
          <a:bodyPr/>
          <a:lstStyle/>
          <a:p>
            <a:pPr marL="0" indent="0" eaLnBrk="1" hangingPunct="1">
              <a:buFontTx/>
              <a:buNone/>
            </a:pPr>
            <a:r>
              <a:rPr lang="en-US" altLang="en-US" sz="2400">
                <a:solidFill>
                  <a:schemeClr val="tx1"/>
                </a:solidFill>
              </a:rPr>
              <a:t>An American elm has a “vase” shaped growth form, which often leads to a weak branching habit.</a:t>
            </a:r>
          </a:p>
        </p:txBody>
      </p:sp>
      <p:pic>
        <p:nvPicPr>
          <p:cNvPr id="337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47800"/>
            <a:ext cx="3487738" cy="46482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Growth Forms</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4"/>
          <p:cNvSpPr>
            <a:spLocks noGrp="1"/>
          </p:cNvSpPr>
          <p:nvPr>
            <p:ph idx="1"/>
          </p:nvPr>
        </p:nvSpPr>
        <p:spPr>
          <a:xfrm>
            <a:off x="838200" y="2590800"/>
            <a:ext cx="2438400" cy="2057400"/>
          </a:xfrm>
        </p:spPr>
        <p:txBody>
          <a:bodyPr/>
          <a:lstStyle/>
          <a:p>
            <a:pPr marL="0" indent="0" eaLnBrk="1" hangingPunct="1">
              <a:buFontTx/>
              <a:buNone/>
            </a:pPr>
            <a:r>
              <a:rPr lang="en-US" altLang="en-US" sz="2400">
                <a:solidFill>
                  <a:schemeClr val="tx1"/>
                </a:solidFill>
              </a:rPr>
              <a:t>All growth forms are genetic, with some being predisposed to structural failure. </a:t>
            </a:r>
          </a:p>
        </p:txBody>
      </p:sp>
      <p:pic>
        <p:nvPicPr>
          <p:cNvPr id="34819" name="Picture 5" descr="Bradford Pea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752600"/>
            <a:ext cx="4551363" cy="433228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Growth Forms</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304800"/>
            <a:ext cx="9144000" cy="609600"/>
          </a:xfrm>
        </p:spPr>
        <p:txBody>
          <a:bodyPr/>
          <a:lstStyle/>
          <a:p>
            <a:pPr eaLnBrk="1" hangingPunct="1"/>
            <a:r>
              <a:rPr lang="en-US" altLang="en-US">
                <a:solidFill>
                  <a:schemeClr val="tx1"/>
                </a:solidFill>
              </a:rPr>
              <a:t>Reasons to Prune </a:t>
            </a:r>
          </a:p>
        </p:txBody>
      </p:sp>
      <p:sp>
        <p:nvSpPr>
          <p:cNvPr id="8195" name="Content Placeholder 2"/>
          <p:cNvSpPr>
            <a:spLocks noGrp="1"/>
          </p:cNvSpPr>
          <p:nvPr>
            <p:ph idx="1"/>
          </p:nvPr>
        </p:nvSpPr>
        <p:spPr>
          <a:xfrm>
            <a:off x="533400" y="1524000"/>
            <a:ext cx="2819400" cy="4572000"/>
          </a:xfrm>
        </p:spPr>
        <p:txBody>
          <a:bodyPr/>
          <a:lstStyle/>
          <a:p>
            <a:pPr eaLnBrk="1" hangingPunct="1"/>
            <a:r>
              <a:rPr lang="en-US" altLang="en-US" sz="2400">
                <a:solidFill>
                  <a:schemeClr val="tx1"/>
                </a:solidFill>
              </a:rPr>
              <a:t>Prune only when </a:t>
            </a:r>
            <a:br>
              <a:rPr lang="en-US" altLang="en-US" sz="2400">
                <a:solidFill>
                  <a:schemeClr val="tx1"/>
                </a:solidFill>
              </a:rPr>
            </a:br>
            <a:r>
              <a:rPr lang="en-US" altLang="en-US" sz="2400">
                <a:solidFill>
                  <a:schemeClr val="tx1"/>
                </a:solidFill>
              </a:rPr>
              <a:t>necessary, and for </a:t>
            </a:r>
            <a:br>
              <a:rPr lang="en-US" altLang="en-US" sz="2400">
                <a:solidFill>
                  <a:schemeClr val="tx1"/>
                </a:solidFill>
              </a:rPr>
            </a:br>
            <a:r>
              <a:rPr lang="en-US" altLang="en-US" sz="2400">
                <a:solidFill>
                  <a:schemeClr val="tx1"/>
                </a:solidFill>
              </a:rPr>
              <a:t>a specific purpose</a:t>
            </a:r>
          </a:p>
          <a:p>
            <a:pPr eaLnBrk="1" hangingPunct="1"/>
            <a:r>
              <a:rPr lang="en-US" altLang="en-US" sz="2400">
                <a:solidFill>
                  <a:schemeClr val="tx1"/>
                </a:solidFill>
              </a:rPr>
              <a:t>Improving aesthetics and removal of dead limbs</a:t>
            </a:r>
          </a:p>
          <a:p>
            <a:pPr eaLnBrk="1" hangingPunct="1"/>
            <a:r>
              <a:rPr lang="en-US" altLang="en-US" sz="2400">
                <a:solidFill>
                  <a:schemeClr val="tx1"/>
                </a:solidFill>
              </a:rPr>
              <a:t>Improving health</a:t>
            </a:r>
          </a:p>
          <a:p>
            <a:pPr eaLnBrk="1" hangingPunct="1"/>
            <a:r>
              <a:rPr lang="en-US" altLang="en-US" sz="2400">
                <a:solidFill>
                  <a:schemeClr val="tx1"/>
                </a:solidFill>
              </a:rPr>
              <a:t>Removal of storm damage</a:t>
            </a:r>
          </a:p>
          <a:p>
            <a:pPr eaLnBrk="1" hangingPunct="1"/>
            <a:r>
              <a:rPr lang="en-US" altLang="en-US" sz="2400">
                <a:solidFill>
                  <a:schemeClr val="tx1"/>
                </a:solidFill>
              </a:rPr>
              <a:t>Raising low limbs</a:t>
            </a:r>
            <a:endParaRPr lang="en-US" altLang="en-US"/>
          </a:p>
        </p:txBody>
      </p:sp>
      <p:pic>
        <p:nvPicPr>
          <p:cNvPr id="9220" name="Picture 3" descr="Garland Red Oak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981200"/>
            <a:ext cx="4572000" cy="36576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Effect transition="in" filter="fade">
                                      <p:cBhvr>
                                        <p:cTn id="7" dur="500"/>
                                        <p:tgtEl>
                                          <p:spTgt spid="81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fade">
                                      <p:cBhvr>
                                        <p:cTn id="12" dur="500"/>
                                        <p:tgtEl>
                                          <p:spTgt spid="81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3" end="3"/>
                                            </p:txEl>
                                          </p:spTgt>
                                        </p:tgtEl>
                                        <p:attrNameLst>
                                          <p:attrName>style.visibility</p:attrName>
                                        </p:attrNameLst>
                                      </p:cBhvr>
                                      <p:to>
                                        <p:strVal val="visible"/>
                                      </p:to>
                                    </p:set>
                                    <p:animEffect transition="in" filter="fade">
                                      <p:cBhvr>
                                        <p:cTn id="17" dur="500"/>
                                        <p:tgtEl>
                                          <p:spTgt spid="819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4" end="4"/>
                                            </p:txEl>
                                          </p:spTgt>
                                        </p:tgtEl>
                                        <p:attrNameLst>
                                          <p:attrName>style.visibility</p:attrName>
                                        </p:attrNameLst>
                                      </p:cBhvr>
                                      <p:to>
                                        <p:strVal val="visible"/>
                                      </p:to>
                                    </p:set>
                                    <p:animEffect transition="in" filter="fade">
                                      <p:cBhvr>
                                        <p:cTn id="22" dur="5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914400" y="1981200"/>
            <a:ext cx="2514600" cy="3797300"/>
          </a:xfrm>
        </p:spPr>
        <p:txBody>
          <a:bodyPr/>
          <a:lstStyle/>
          <a:p>
            <a:pPr marL="0" indent="0" eaLnBrk="1" hangingPunct="1">
              <a:buFontTx/>
              <a:buNone/>
            </a:pPr>
            <a:r>
              <a:rPr lang="en-US" altLang="en-US" sz="2400">
                <a:solidFill>
                  <a:schemeClr val="tx1"/>
                </a:solidFill>
              </a:rPr>
              <a:t>Even limb spacing or distribution along the trunk is important to reduce structural failure and to equalize the stress from high winds or ice and snow accumulation.</a:t>
            </a:r>
          </a:p>
        </p:txBody>
      </p:sp>
      <p:pic>
        <p:nvPicPr>
          <p:cNvPr id="35843" name="Picture 3" descr="Final Sustainable vs Non Sustainab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28800"/>
            <a:ext cx="4114800" cy="40513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Growth Forms</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609600" y="1600200"/>
            <a:ext cx="2895600" cy="4572000"/>
          </a:xfrm>
        </p:spPr>
        <p:txBody>
          <a:bodyPr/>
          <a:lstStyle/>
          <a:p>
            <a:pPr marL="0" indent="0" eaLnBrk="1" hangingPunct="1">
              <a:buFontTx/>
              <a:buNone/>
            </a:pPr>
            <a:r>
              <a:rPr lang="en-US" altLang="en-US" sz="2400">
                <a:solidFill>
                  <a:schemeClr val="tx1"/>
                </a:solidFill>
              </a:rPr>
              <a:t>Smaller ornamental trees and bushes have various growth forms that allow pruning in a tree or bush form (rounded or shaped).</a:t>
            </a:r>
          </a:p>
          <a:p>
            <a:pPr marL="0" indent="0" eaLnBrk="1" hangingPunct="1">
              <a:buFontTx/>
              <a:buNone/>
            </a:pPr>
            <a:endParaRPr lang="en-US" altLang="en-US" sz="1200">
              <a:solidFill>
                <a:schemeClr val="tx1"/>
              </a:solidFill>
            </a:endParaRPr>
          </a:p>
          <a:p>
            <a:pPr marL="0" indent="0" eaLnBrk="1" hangingPunct="1">
              <a:buFontTx/>
              <a:buNone/>
            </a:pPr>
            <a:r>
              <a:rPr lang="en-US" altLang="en-US" sz="2400">
                <a:solidFill>
                  <a:schemeClr val="tx1"/>
                </a:solidFill>
              </a:rPr>
              <a:t>Bush form pruning requires a very hardy plant as it is more difficult to keep the plant healthy.</a:t>
            </a:r>
          </a:p>
        </p:txBody>
      </p:sp>
      <p:pic>
        <p:nvPicPr>
          <p:cNvPr id="36867" name="Picture 2" descr="G:\Houser\Arboreatum\misc\rounded yaup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163638"/>
            <a:ext cx="2590800" cy="3255962"/>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4" descr="t.f.holly ni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747963"/>
            <a:ext cx="2743200" cy="3656012"/>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Growth Forms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0">
                                            <p:txEl>
                                              <p:pRg st="2" end="2"/>
                                            </p:txEl>
                                          </p:spTgt>
                                        </p:tgtEl>
                                        <p:attrNameLst>
                                          <p:attrName>style.visibility</p:attrName>
                                        </p:attrNameLst>
                                      </p:cBhvr>
                                      <p:to>
                                        <p:strVal val="visible"/>
                                      </p:to>
                                    </p:set>
                                    <p:animEffect transition="in" filter="fade">
                                      <p:cBhvr>
                                        <p:cTn id="7" dur="500"/>
                                        <p:tgtEl>
                                          <p:spTgt spid="3277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2772"/>
                                        </p:tgtEl>
                                        <p:attrNameLst>
                                          <p:attrName>style.visibility</p:attrName>
                                        </p:attrNameLst>
                                      </p:cBhvr>
                                      <p:to>
                                        <p:strVal val="visible"/>
                                      </p:to>
                                    </p:set>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Tree Growth Forms</a:t>
            </a:r>
          </a:p>
        </p:txBody>
      </p:sp>
      <p:pic>
        <p:nvPicPr>
          <p:cNvPr id="2" name="Picture 1"/>
          <p:cNvPicPr>
            <a:picLocks noChangeAspect="1"/>
          </p:cNvPicPr>
          <p:nvPr/>
        </p:nvPicPr>
        <p:blipFill>
          <a:blip r:embed="rId2"/>
          <a:stretch>
            <a:fillRect/>
          </a:stretch>
        </p:blipFill>
        <p:spPr>
          <a:xfrm>
            <a:off x="2096809" y="1447800"/>
            <a:ext cx="4950381" cy="4956478"/>
          </a:xfrm>
          <a:prstGeom prst="rect">
            <a:avLst/>
          </a:prstGeom>
          <a:ln w="34925">
            <a:solidFill>
              <a:schemeClr val="tx1"/>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838200" y="1981200"/>
            <a:ext cx="3733800" cy="3924300"/>
          </a:xfrm>
        </p:spPr>
        <p:txBody>
          <a:bodyPr/>
          <a:lstStyle/>
          <a:p>
            <a:pPr marL="0" indent="0" eaLnBrk="1" hangingPunct="1">
              <a:buFontTx/>
              <a:buNone/>
              <a:defRPr/>
            </a:pPr>
            <a:r>
              <a:rPr lang="en-US" altLang="en-US" sz="2400" dirty="0">
                <a:solidFill>
                  <a:schemeClr val="tx1"/>
                </a:solidFill>
              </a:rPr>
              <a:t>The type of pruning required depends not only on the growth form but also several other factors, including age.</a:t>
            </a:r>
          </a:p>
          <a:p>
            <a:pPr eaLnBrk="1" hangingPunct="1">
              <a:buFontTx/>
              <a:buNone/>
              <a:defRPr/>
            </a:pPr>
            <a:endParaRPr lang="en-US" altLang="en-US" sz="1200" dirty="0">
              <a:solidFill>
                <a:schemeClr val="tx1"/>
              </a:solidFill>
            </a:endParaRPr>
          </a:p>
          <a:p>
            <a:pPr marL="0" indent="0" eaLnBrk="1" hangingPunct="1">
              <a:buFontTx/>
              <a:buNone/>
              <a:defRPr/>
            </a:pPr>
            <a:r>
              <a:rPr lang="en-US" altLang="en-US" sz="2400" dirty="0">
                <a:solidFill>
                  <a:schemeClr val="tx1"/>
                </a:solidFill>
              </a:rPr>
              <a:t>A recently planted tree requires minimal pruning for a number of years and then structural pruning to separate the limbs.</a:t>
            </a:r>
          </a:p>
        </p:txBody>
      </p:sp>
      <p:pic>
        <p:nvPicPr>
          <p:cNvPr id="38915" name="Picture 4" descr="Skillman 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078038"/>
            <a:ext cx="3324225" cy="3560762"/>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Types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2" end="2"/>
                                            </p:txEl>
                                          </p:spTgt>
                                        </p:tgtEl>
                                        <p:attrNameLst>
                                          <p:attrName>style.visibility</p:attrName>
                                        </p:attrNameLst>
                                      </p:cBhvr>
                                      <p:to>
                                        <p:strVal val="visible"/>
                                      </p:to>
                                    </p:set>
                                    <p:animEffect transition="in" filter="fade">
                                      <p:cBhvr>
                                        <p:cTn id="7" dur="500"/>
                                        <p:tgtEl>
                                          <p:spTgt spid="22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066800" y="2438400"/>
            <a:ext cx="2895600" cy="2971800"/>
          </a:xfrm>
        </p:spPr>
        <p:txBody>
          <a:bodyPr/>
          <a:lstStyle/>
          <a:p>
            <a:pPr marL="0" indent="0" eaLnBrk="1" hangingPunct="1">
              <a:buFontTx/>
              <a:buNone/>
            </a:pPr>
            <a:r>
              <a:rPr lang="en-US" altLang="en-US" sz="2400">
                <a:solidFill>
                  <a:schemeClr val="tx1"/>
                </a:solidFill>
              </a:rPr>
              <a:t>A young tree must also have weak unions removed to prevent major structural deficiencies as the limbs get large and very heavy.</a:t>
            </a:r>
          </a:p>
        </p:txBody>
      </p:sp>
      <p:pic>
        <p:nvPicPr>
          <p:cNvPr id="39939" name="Picture 3" descr="Small J Ma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0063" y="1801813"/>
            <a:ext cx="3886200" cy="4294187"/>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Types</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685800" y="1600200"/>
            <a:ext cx="2590800" cy="4114800"/>
          </a:xfrm>
        </p:spPr>
        <p:txBody>
          <a:bodyPr/>
          <a:lstStyle/>
          <a:p>
            <a:pPr marL="0" indent="0" eaLnBrk="1" hangingPunct="1">
              <a:buFontTx/>
              <a:buNone/>
              <a:defRPr/>
            </a:pPr>
            <a:r>
              <a:rPr lang="en-US" altLang="en-US" sz="2400" dirty="0">
                <a:solidFill>
                  <a:schemeClr val="tx1"/>
                </a:solidFill>
              </a:rPr>
              <a:t>The species of tree will also determine the type of pruning required.</a:t>
            </a:r>
          </a:p>
          <a:p>
            <a:pPr eaLnBrk="1" hangingPunct="1">
              <a:buFontTx/>
              <a:buNone/>
              <a:defRPr/>
            </a:pPr>
            <a:endParaRPr lang="en-US" altLang="en-US" sz="1200" dirty="0">
              <a:solidFill>
                <a:schemeClr val="tx1"/>
              </a:solidFill>
            </a:endParaRPr>
          </a:p>
          <a:p>
            <a:pPr marL="0" indent="0" eaLnBrk="1" hangingPunct="1">
              <a:buFontTx/>
              <a:buNone/>
              <a:defRPr/>
            </a:pPr>
            <a:r>
              <a:rPr lang="en-US" altLang="en-US" sz="2400" dirty="0">
                <a:solidFill>
                  <a:schemeClr val="tx1"/>
                </a:solidFill>
              </a:rPr>
              <a:t>A nut producer such as pecan, oak, or walnut must have weight reduced on longer limbs as they age.</a:t>
            </a:r>
          </a:p>
        </p:txBody>
      </p:sp>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Types</a:t>
            </a:r>
          </a:p>
        </p:txBody>
      </p:sp>
      <p:pic>
        <p:nvPicPr>
          <p:cNvPr id="40964" name="Picture 5" descr="G:\Houser\Photos General\Tree Climbing\tx comp proper limb walk equ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1828800"/>
            <a:ext cx="4860925" cy="364648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animEffect transition="in" filter="fade">
                                      <p:cBhvr>
                                        <p:cTn id="7" dur="500"/>
                                        <p:tgtEl>
                                          <p:spTgt spid="24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1066800" y="2114550"/>
            <a:ext cx="2133600" cy="3581400"/>
          </a:xfrm>
        </p:spPr>
        <p:txBody>
          <a:bodyPr/>
          <a:lstStyle/>
          <a:p>
            <a:pPr marL="0" indent="0" eaLnBrk="1" hangingPunct="1">
              <a:buFontTx/>
              <a:buNone/>
            </a:pPr>
            <a:r>
              <a:rPr lang="en-US" altLang="en-US" sz="2400">
                <a:solidFill>
                  <a:schemeClr val="tx1"/>
                </a:solidFill>
              </a:rPr>
              <a:t>End weight reduction…</a:t>
            </a:r>
          </a:p>
          <a:p>
            <a:pPr marL="0" indent="0" eaLnBrk="1" hangingPunct="1">
              <a:buFontTx/>
              <a:buNone/>
            </a:pPr>
            <a:r>
              <a:rPr lang="en-US" altLang="en-US" sz="2400">
                <a:solidFill>
                  <a:schemeClr val="tx1"/>
                </a:solidFill>
              </a:rPr>
              <a:t>arborists should always note this very critical type of pruning for larger, older trees. </a:t>
            </a:r>
          </a:p>
        </p:txBody>
      </p:sp>
      <p:pic>
        <p:nvPicPr>
          <p:cNvPr id="41987" name="Picture 3" descr="IMG_00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828800"/>
            <a:ext cx="4419600" cy="415448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Types and Terminology</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1143000" y="1600200"/>
            <a:ext cx="2971800" cy="4646613"/>
          </a:xfrm>
        </p:spPr>
        <p:txBody>
          <a:bodyPr/>
          <a:lstStyle/>
          <a:p>
            <a:pPr marL="0" indent="0" eaLnBrk="1" hangingPunct="1">
              <a:buFontTx/>
              <a:buNone/>
            </a:pPr>
            <a:r>
              <a:rPr lang="en-US" altLang="en-US" sz="2400">
                <a:solidFill>
                  <a:schemeClr val="tx1"/>
                </a:solidFill>
              </a:rPr>
              <a:t>Fruit trees grown to produce edible fruit are pruned in a completely different fashion than shade or ornamental trees.</a:t>
            </a:r>
          </a:p>
          <a:p>
            <a:pPr marL="0" indent="0" eaLnBrk="1" hangingPunct="1">
              <a:buFontTx/>
              <a:buNone/>
            </a:pPr>
            <a:endParaRPr lang="en-US" altLang="en-US" sz="1200">
              <a:solidFill>
                <a:schemeClr val="tx1"/>
              </a:solidFill>
            </a:endParaRPr>
          </a:p>
          <a:p>
            <a:pPr marL="0" indent="0" eaLnBrk="1" hangingPunct="1">
              <a:buFontTx/>
              <a:buNone/>
            </a:pPr>
            <a:r>
              <a:rPr lang="en-US" altLang="en-US" sz="2400">
                <a:solidFill>
                  <a:schemeClr val="tx1"/>
                </a:solidFill>
              </a:rPr>
              <a:t>This type of pruning, along with palms and crepe myrtles, is not covered in this presentation.</a:t>
            </a:r>
          </a:p>
        </p:txBody>
      </p:sp>
      <p:pic>
        <p:nvPicPr>
          <p:cNvPr id="43011" name="Picture 3" descr="Palm jpe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98600"/>
            <a:ext cx="3251200" cy="46736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Types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animEffect transition="in" filter="fade">
                                      <p:cBhvr>
                                        <p:cTn id="7"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295400"/>
          </a:xfrm>
        </p:spPr>
        <p:txBody>
          <a:bodyPr/>
          <a:lstStyle/>
          <a:p>
            <a:r>
              <a:rPr lang="en-US" altLang="en-US">
                <a:solidFill>
                  <a:schemeClr val="tx1"/>
                </a:solidFill>
              </a:rPr>
              <a:t>Pruning Types</a:t>
            </a:r>
          </a:p>
        </p:txBody>
      </p:sp>
      <p:sp>
        <p:nvSpPr>
          <p:cNvPr id="4" name="TextBox 3"/>
          <p:cNvSpPr txBox="1"/>
          <p:nvPr/>
        </p:nvSpPr>
        <p:spPr>
          <a:xfrm>
            <a:off x="685800" y="1600200"/>
            <a:ext cx="7696200" cy="584200"/>
          </a:xfrm>
          <a:prstGeom prst="rect">
            <a:avLst/>
          </a:prstGeom>
          <a:noFill/>
        </p:spPr>
        <p:txBody>
          <a:bodyPr>
            <a:spAutoFit/>
          </a:bodyPr>
          <a:lstStyle/>
          <a:p>
            <a:pPr eaLnBrk="1" hangingPunct="1">
              <a:defRPr/>
            </a:pPr>
            <a:r>
              <a:rPr lang="en-US" sz="3200" dirty="0">
                <a:solidFill>
                  <a:schemeClr val="bg1"/>
                </a:solidFill>
                <a:latin typeface="+mn-lt"/>
              </a:rPr>
              <a:t> </a:t>
            </a:r>
          </a:p>
        </p:txBody>
      </p:sp>
      <p:pic>
        <p:nvPicPr>
          <p:cNvPr id="44036"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4675" y="1462088"/>
            <a:ext cx="5622925" cy="4100512"/>
          </a:xfrm>
          <a:ln w="34925">
            <a:solidFill>
              <a:schemeClr val="tx1"/>
            </a:solidFill>
            <a:miter lim="800000"/>
            <a:headEnd/>
            <a:tailEnd/>
          </a:ln>
        </p:spPr>
      </p:pic>
      <p:sp>
        <p:nvSpPr>
          <p:cNvPr id="7" name="TextBox 6"/>
          <p:cNvSpPr txBox="1">
            <a:spLocks noChangeArrowheads="1"/>
          </p:cNvSpPr>
          <p:nvPr/>
        </p:nvSpPr>
        <p:spPr bwMode="auto">
          <a:xfrm>
            <a:off x="1524000" y="1457325"/>
            <a:ext cx="6477000" cy="523875"/>
          </a:xfrm>
          <a:prstGeom prst="rect">
            <a:avLst/>
          </a:prstGeom>
          <a:noFill/>
          <a:ln w="9525">
            <a:noFill/>
            <a:miter lim="800000"/>
            <a:headEnd/>
            <a:tailEnd/>
          </a:ln>
        </p:spPr>
        <p:txBody>
          <a:bodyPr>
            <a:spAutoFit/>
          </a:bodyPr>
          <a:lstStyle/>
          <a:p>
            <a:pPr algn="ctr" eaLnBrk="1" hangingPunct="1">
              <a:defRPr/>
            </a:pPr>
            <a:r>
              <a:rPr lang="en-US" sz="2800" dirty="0">
                <a:solidFill>
                  <a:schemeClr val="bg2">
                    <a:lumMod val="95000"/>
                    <a:lumOff val="5000"/>
                  </a:schemeClr>
                </a:solidFill>
                <a:latin typeface="+mn-lt"/>
              </a:rPr>
              <a:t>Pruning to offset root loss</a:t>
            </a:r>
            <a:endParaRPr lang="en-US" sz="2800" dirty="0">
              <a:solidFill>
                <a:schemeClr val="bg2">
                  <a:lumMod val="95000"/>
                  <a:lumOff val="5000"/>
                </a:schemeClr>
              </a:solidFill>
              <a:latin typeface="Arial" charset="0"/>
            </a:endParaRPr>
          </a:p>
        </p:txBody>
      </p:sp>
      <p:sp>
        <p:nvSpPr>
          <p:cNvPr id="2" name="TextBox 1"/>
          <p:cNvSpPr txBox="1">
            <a:spLocks noChangeArrowheads="1"/>
          </p:cNvSpPr>
          <p:nvPr/>
        </p:nvSpPr>
        <p:spPr bwMode="auto">
          <a:xfrm>
            <a:off x="0" y="5715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itchFamily="18" charset="0"/>
              </a:defRPr>
            </a:lvl1pPr>
            <a:lvl2pPr marL="742950" indent="-285750">
              <a:spcBef>
                <a:spcPct val="20000"/>
              </a:spcBef>
              <a:buChar char="–"/>
              <a:defRPr sz="2800">
                <a:solidFill>
                  <a:schemeClr val="bg1"/>
                </a:solidFill>
                <a:latin typeface="Times New Roman" pitchFamily="18" charset="0"/>
              </a:defRPr>
            </a:lvl2pPr>
            <a:lvl3pPr marL="1143000" indent="-228600">
              <a:spcBef>
                <a:spcPct val="20000"/>
              </a:spcBef>
              <a:buChar char="•"/>
              <a:defRPr sz="2400">
                <a:solidFill>
                  <a:schemeClr val="bg1"/>
                </a:solidFill>
                <a:latin typeface="Times New Roman" pitchFamily="18" charset="0"/>
              </a:defRPr>
            </a:lvl3pPr>
            <a:lvl4pPr marL="1600200" indent="-228600">
              <a:spcBef>
                <a:spcPct val="20000"/>
              </a:spcBef>
              <a:buChar char="–"/>
              <a:defRPr sz="2000">
                <a:solidFill>
                  <a:schemeClr val="bg1"/>
                </a:solidFill>
                <a:latin typeface="Times New Roman" pitchFamily="18" charset="0"/>
              </a:defRPr>
            </a:lvl4pPr>
            <a:lvl5pPr marL="2057400" indent="-22860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defRPr/>
            </a:pPr>
            <a:r>
              <a:rPr lang="en-US" altLang="en-US" sz="2400" dirty="0">
                <a:solidFill>
                  <a:schemeClr val="tx1"/>
                </a:solidFill>
                <a:latin typeface="+mn-lt"/>
              </a:rPr>
              <a:t>It’s not nice to fool with Mother Nature…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1066800" y="1371600"/>
            <a:ext cx="4114800" cy="1879600"/>
          </a:xfrm>
        </p:spPr>
        <p:txBody>
          <a:bodyPr/>
          <a:lstStyle/>
          <a:p>
            <a:pPr marL="0" indent="0" eaLnBrk="1" hangingPunct="1">
              <a:buFontTx/>
              <a:buNone/>
              <a:defRPr/>
            </a:pPr>
            <a:r>
              <a:rPr lang="en-US" altLang="en-US" sz="2400" dirty="0">
                <a:solidFill>
                  <a:schemeClr val="tx1"/>
                </a:solidFill>
              </a:rPr>
              <a:t>Industry terminology for pruning types varies greatly, but a primary standard is class 1, 2, and 3.</a:t>
            </a:r>
          </a:p>
          <a:p>
            <a:pPr eaLnBrk="1" hangingPunct="1">
              <a:buFontTx/>
              <a:buNone/>
              <a:defRPr/>
            </a:pPr>
            <a:endParaRPr lang="en-US" altLang="en-US" sz="1200" dirty="0">
              <a:solidFill>
                <a:schemeClr val="tx1"/>
              </a:solidFill>
            </a:endParaRPr>
          </a:p>
        </p:txBody>
      </p:sp>
      <p:sp>
        <p:nvSpPr>
          <p:cNvPr id="4"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Types and Terminology</a:t>
            </a:r>
          </a:p>
        </p:txBody>
      </p:sp>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371600"/>
            <a:ext cx="2608263" cy="1739900"/>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143000" y="3187700"/>
            <a:ext cx="3810000" cy="1384300"/>
          </a:xfrm>
          <a:prstGeom prst="rect">
            <a:avLst/>
          </a:prstGeom>
        </p:spPr>
        <p:txBody>
          <a:bodyPr>
            <a:spAutoFit/>
          </a:bodyPr>
          <a:lstStyle/>
          <a:p>
            <a:pPr marL="342900" indent="-342900" eaLnBrk="1" hangingPunct="1">
              <a:buFont typeface="Arial" panose="020B0604020202020204" pitchFamily="34" charset="0"/>
              <a:buChar char="•"/>
              <a:defRPr/>
            </a:pPr>
            <a:r>
              <a:rPr lang="en-US" altLang="en-US" sz="2400" dirty="0">
                <a:latin typeface="+mn-lt"/>
              </a:rPr>
              <a:t>Class 3 is the removal of large deadwood or broken limbs</a:t>
            </a:r>
          </a:p>
          <a:p>
            <a:pPr eaLnBrk="1" hangingPunct="1">
              <a:defRPr/>
            </a:pPr>
            <a:endParaRPr lang="en-US" altLang="en-US" sz="1200" dirty="0">
              <a:latin typeface="+mn-lt"/>
            </a:endParaRPr>
          </a:p>
        </p:txBody>
      </p:sp>
      <p:sp>
        <p:nvSpPr>
          <p:cNvPr id="5" name="Rectangle 4"/>
          <p:cNvSpPr/>
          <p:nvPr/>
        </p:nvSpPr>
        <p:spPr>
          <a:xfrm>
            <a:off x="1143000" y="4572000"/>
            <a:ext cx="4267200" cy="1570038"/>
          </a:xfrm>
          <a:prstGeom prst="rect">
            <a:avLst/>
          </a:prstGeom>
        </p:spPr>
        <p:txBody>
          <a:bodyPr>
            <a:spAutoFit/>
          </a:bodyPr>
          <a:lstStyle/>
          <a:p>
            <a:pPr marL="342900" indent="-342900" eaLnBrk="1" hangingPunct="1">
              <a:buFont typeface="Arial" panose="020B0604020202020204" pitchFamily="34" charset="0"/>
              <a:buChar char="•"/>
              <a:defRPr/>
            </a:pPr>
            <a:r>
              <a:rPr lang="en-US" altLang="en-US" sz="2400" dirty="0">
                <a:latin typeface="+mn-lt"/>
              </a:rPr>
              <a:t>Class 2 is the removal of medium deadwood, broken limbs, and larger structural pruning</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913" y="2830513"/>
            <a:ext cx="1970087" cy="1970087"/>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9943" name="Picture 7" descr="G:\Houser\Photos General\Tree Climbing\climber on en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267200"/>
            <a:ext cx="2632075" cy="19748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9943"/>
                                        </p:tgtEl>
                                        <p:attrNameLst>
                                          <p:attrName>style.visibility</p:attrName>
                                        </p:attrNameLst>
                                      </p:cBhvr>
                                      <p:to>
                                        <p:strVal val="visible"/>
                                      </p:to>
                                    </p:set>
                                    <p:animEffect transition="in" filter="fade">
                                      <p:cBhvr>
                                        <p:cTn id="18" dur="500"/>
                                        <p:tgtEl>
                                          <p:spTgt spid="39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533400" y="1066800"/>
            <a:ext cx="8153400" cy="1295400"/>
          </a:xfrm>
        </p:spPr>
        <p:txBody>
          <a:bodyPr/>
          <a:lstStyle/>
          <a:p>
            <a:pPr marL="282575" indent="-282575" eaLnBrk="1" hangingPunct="1">
              <a:buFontTx/>
              <a:buNone/>
            </a:pPr>
            <a:r>
              <a:rPr lang="en-US" altLang="en-US" sz="2400">
                <a:solidFill>
                  <a:schemeClr val="tx1"/>
                </a:solidFill>
              </a:rPr>
              <a:t>    Promotes strong branching unions by correcting structural deficiencies which can lead to structural failure as well as potential liability. </a:t>
            </a:r>
          </a:p>
        </p:txBody>
      </p:sp>
      <p:sp>
        <p:nvSpPr>
          <p:cNvPr id="6"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Reasons to Prune </a:t>
            </a:r>
          </a:p>
        </p:txBody>
      </p:sp>
      <p:pic>
        <p:nvPicPr>
          <p:cNvPr id="102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2438400"/>
            <a:ext cx="2968625" cy="39624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2438400"/>
            <a:ext cx="3775075" cy="2833688"/>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 name="TextBox 1"/>
          <p:cNvSpPr txBox="1">
            <a:spLocks noChangeArrowheads="1"/>
          </p:cNvSpPr>
          <p:nvPr/>
        </p:nvSpPr>
        <p:spPr bwMode="auto">
          <a:xfrm>
            <a:off x="4441825" y="5476875"/>
            <a:ext cx="3775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itchFamily="18" charset="0"/>
              </a:defRPr>
            </a:lvl1pPr>
            <a:lvl2pPr marL="742950" indent="-285750">
              <a:spcBef>
                <a:spcPct val="20000"/>
              </a:spcBef>
              <a:buChar char="–"/>
              <a:defRPr sz="2800">
                <a:solidFill>
                  <a:schemeClr val="bg1"/>
                </a:solidFill>
                <a:latin typeface="Times New Roman" pitchFamily="18" charset="0"/>
              </a:defRPr>
            </a:lvl2pPr>
            <a:lvl3pPr marL="1143000" indent="-228600">
              <a:spcBef>
                <a:spcPct val="20000"/>
              </a:spcBef>
              <a:buChar char="•"/>
              <a:defRPr sz="2400">
                <a:solidFill>
                  <a:schemeClr val="bg1"/>
                </a:solidFill>
                <a:latin typeface="Times New Roman" pitchFamily="18" charset="0"/>
              </a:defRPr>
            </a:lvl3pPr>
            <a:lvl4pPr marL="1600200" indent="-228600">
              <a:spcBef>
                <a:spcPct val="20000"/>
              </a:spcBef>
              <a:buChar char="–"/>
              <a:defRPr sz="2000">
                <a:solidFill>
                  <a:schemeClr val="bg1"/>
                </a:solidFill>
                <a:latin typeface="Times New Roman" pitchFamily="18" charset="0"/>
              </a:defRPr>
            </a:lvl4pPr>
            <a:lvl5pPr marL="2057400" indent="-22860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defRPr/>
            </a:pPr>
            <a:r>
              <a:rPr lang="en-US" altLang="en-US" sz="1800" dirty="0">
                <a:solidFill>
                  <a:schemeClr val="tx1"/>
                </a:solidFill>
                <a:latin typeface="+mn-lt"/>
              </a:rPr>
              <a:t>Left:  V-shaped- weak branching union</a:t>
            </a:r>
          </a:p>
          <a:p>
            <a:pPr eaLnBrk="1" hangingPunct="1">
              <a:spcBef>
                <a:spcPct val="0"/>
              </a:spcBef>
              <a:buFontTx/>
              <a:buNone/>
              <a:defRPr/>
            </a:pPr>
            <a:r>
              <a:rPr lang="en-US" altLang="en-US" sz="1800" dirty="0">
                <a:solidFill>
                  <a:schemeClr val="tx1"/>
                </a:solidFill>
                <a:latin typeface="+mn-lt"/>
              </a:rPr>
              <a:t>Above:  U-shaped- strong branching union</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762000" y="1874838"/>
            <a:ext cx="3505200" cy="4297362"/>
          </a:xfrm>
        </p:spPr>
        <p:txBody>
          <a:bodyPr/>
          <a:lstStyle/>
          <a:p>
            <a:pPr eaLnBrk="1" hangingPunct="1"/>
            <a:r>
              <a:rPr lang="en-US" altLang="en-US" sz="2400">
                <a:solidFill>
                  <a:schemeClr val="tx1"/>
                </a:solidFill>
              </a:rPr>
              <a:t>Class 1 pruning is the removal of deadwood down to a given size, broken limbs, and all structural pruning required</a:t>
            </a:r>
          </a:p>
          <a:p>
            <a:pPr eaLnBrk="1" hangingPunct="1">
              <a:buFontTx/>
              <a:buNone/>
            </a:pPr>
            <a:endParaRPr lang="en-US" altLang="en-US" sz="1200">
              <a:solidFill>
                <a:schemeClr val="tx1"/>
              </a:solidFill>
            </a:endParaRPr>
          </a:p>
          <a:p>
            <a:pPr eaLnBrk="1" hangingPunct="1"/>
            <a:r>
              <a:rPr lang="en-US" altLang="en-US" sz="2400">
                <a:solidFill>
                  <a:schemeClr val="tx1"/>
                </a:solidFill>
              </a:rPr>
              <a:t>Other more descriptive terms can be added,  such as crown thinning or crown reduction</a:t>
            </a:r>
          </a:p>
        </p:txBody>
      </p:sp>
      <p:sp>
        <p:nvSpPr>
          <p:cNvPr id="4"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Types and Terminology</a:t>
            </a:r>
          </a:p>
        </p:txBody>
      </p:sp>
      <p:pic>
        <p:nvPicPr>
          <p:cNvPr id="46084" name="Picture 4" descr="G:\Houser\Photos General\Tree Related Photos\Proper Pruning\live proper pru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676400"/>
            <a:ext cx="3352800" cy="44704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1219200" y="2209800"/>
            <a:ext cx="2514600" cy="3200400"/>
          </a:xfrm>
        </p:spPr>
        <p:txBody>
          <a:bodyPr/>
          <a:lstStyle/>
          <a:p>
            <a:pPr marL="0" indent="0" eaLnBrk="1" hangingPunct="1">
              <a:buFontTx/>
              <a:buNone/>
              <a:defRPr/>
            </a:pPr>
            <a:r>
              <a:rPr lang="en-US" altLang="en-US" sz="2400" dirty="0">
                <a:solidFill>
                  <a:schemeClr val="tx1"/>
                </a:solidFill>
              </a:rPr>
              <a:t>If a limb is over 3 inches in diameter, or you need a ladder, chainsaw, or long pole saw; it is best to leave the work to a trained arborist.</a:t>
            </a:r>
          </a:p>
          <a:p>
            <a:pPr eaLnBrk="1" hangingPunct="1">
              <a:defRPr/>
            </a:pPr>
            <a:endParaRPr lang="en-US" altLang="en-US" sz="2400" dirty="0">
              <a:solidFill>
                <a:schemeClr val="tx1"/>
              </a:solidFill>
            </a:endParaRPr>
          </a:p>
        </p:txBody>
      </p:sp>
      <p:pic>
        <p:nvPicPr>
          <p:cNvPr id="47107" name="Picture 3" descr="Climber at Dealy with Reunion behi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9775" y="1676400"/>
            <a:ext cx="3352800" cy="433228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Pruner Qualifications</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1143000" y="1762125"/>
            <a:ext cx="3048000" cy="4297363"/>
          </a:xfrm>
        </p:spPr>
        <p:txBody>
          <a:bodyPr/>
          <a:lstStyle/>
          <a:p>
            <a:pPr marL="0" indent="0">
              <a:buFontTx/>
              <a:buNone/>
            </a:pPr>
            <a:r>
              <a:rPr lang="en-US" altLang="en-US" sz="2400">
                <a:solidFill>
                  <a:schemeClr val="tx1"/>
                </a:solidFill>
              </a:rPr>
              <a:t>A  12 inch long Live oak log that is an average of 10 inches in diameter, weighs 41 pounds.  </a:t>
            </a:r>
          </a:p>
          <a:p>
            <a:pPr marL="0" indent="0">
              <a:buFontTx/>
              <a:buNone/>
            </a:pPr>
            <a:endParaRPr lang="en-US" altLang="en-US" sz="2400">
              <a:solidFill>
                <a:schemeClr val="tx1"/>
              </a:solidFill>
            </a:endParaRPr>
          </a:p>
          <a:p>
            <a:pPr marL="0" indent="0">
              <a:buFontTx/>
              <a:buNone/>
            </a:pPr>
            <a:r>
              <a:rPr lang="en-US" altLang="en-US" sz="2400">
                <a:solidFill>
                  <a:schemeClr val="tx1"/>
                </a:solidFill>
              </a:rPr>
              <a:t>Increase the diameter by 2 inches to 12 inches in diameter, and the weight increases to 60 pounds.</a:t>
            </a:r>
          </a:p>
          <a:p>
            <a:pPr marL="0" indent="0">
              <a:buFontTx/>
              <a:buNone/>
            </a:pPr>
            <a:endParaRPr lang="en-US" altLang="en-US" sz="2800">
              <a:solidFill>
                <a:schemeClr val="tx1"/>
              </a:solidFill>
            </a:endParaRPr>
          </a:p>
        </p:txBody>
      </p:sp>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Wood is Heavy</a:t>
            </a:r>
          </a:p>
        </p:txBody>
      </p:sp>
      <p:pic>
        <p:nvPicPr>
          <p:cNvPr id="440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175" y="1600200"/>
            <a:ext cx="3284538" cy="4425950"/>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4">
                                            <p:txEl>
                                              <p:pRg st="2" end="2"/>
                                            </p:txEl>
                                          </p:spTgt>
                                        </p:tgtEl>
                                        <p:attrNameLst>
                                          <p:attrName>style.visibility</p:attrName>
                                        </p:attrNameLst>
                                      </p:cBhvr>
                                      <p:to>
                                        <p:strVal val="visible"/>
                                      </p:to>
                                    </p:set>
                                    <p:animEffect transition="in" filter="fade">
                                      <p:cBhvr>
                                        <p:cTn id="7" dur="500"/>
                                        <p:tgtEl>
                                          <p:spTgt spid="4403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036"/>
                                        </p:tgtEl>
                                        <p:attrNameLst>
                                          <p:attrName>style.visibility</p:attrName>
                                        </p:attrNameLst>
                                      </p:cBhvr>
                                      <p:to>
                                        <p:strVal val="visible"/>
                                      </p:to>
                                    </p:set>
                                    <p:animEffect transition="in" filter="fade">
                                      <p:cBhvr>
                                        <p:cTn id="10"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Content Placeholder 3" descr="Weight of Green Log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295400"/>
            <a:ext cx="5943600" cy="5118100"/>
          </a:xfrm>
          <a:ln w="34925">
            <a:solidFill>
              <a:schemeClr val="tx1"/>
            </a:solidFill>
            <a:miter lim="800000"/>
            <a:headEnd/>
            <a:tailEnd/>
          </a:ln>
        </p:spPr>
      </p:pic>
      <p:sp>
        <p:nvSpPr>
          <p:cNvPr id="4"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Weight of Common Species</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914400" y="2743200"/>
            <a:ext cx="2133600" cy="2286000"/>
          </a:xfrm>
        </p:spPr>
        <p:txBody>
          <a:bodyPr/>
          <a:lstStyle/>
          <a:p>
            <a:pPr marL="0" indent="0" eaLnBrk="1" hangingPunct="1">
              <a:buFontTx/>
              <a:buNone/>
              <a:defRPr/>
            </a:pPr>
            <a:r>
              <a:rPr lang="en-US" altLang="en-US" sz="2400" dirty="0">
                <a:solidFill>
                  <a:schemeClr val="tx1"/>
                </a:solidFill>
              </a:rPr>
              <a:t>If you want to prune your own trees, stay away from power lines!!</a:t>
            </a:r>
          </a:p>
          <a:p>
            <a:pPr eaLnBrk="1" hangingPunct="1">
              <a:buFontTx/>
              <a:buNone/>
              <a:defRPr/>
            </a:pPr>
            <a:endParaRPr lang="en-US" altLang="en-US" sz="2400" dirty="0">
              <a:solidFill>
                <a:schemeClr val="tx1"/>
              </a:solidFill>
            </a:endParaRPr>
          </a:p>
          <a:p>
            <a:pPr eaLnBrk="1" hangingPunct="1">
              <a:buFontTx/>
              <a:buNone/>
              <a:defRPr/>
            </a:pPr>
            <a:r>
              <a:rPr lang="en-US" altLang="en-US" sz="2400" dirty="0">
                <a:solidFill>
                  <a:schemeClr val="tx1"/>
                </a:solidFill>
              </a:rPr>
              <a:t>    </a:t>
            </a:r>
          </a:p>
        </p:txBody>
      </p:sp>
      <p:pic>
        <p:nvPicPr>
          <p:cNvPr id="5017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003425"/>
            <a:ext cx="4746625" cy="355917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Word to the Wise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1143000" y="1654175"/>
            <a:ext cx="3429000" cy="1422400"/>
          </a:xfrm>
        </p:spPr>
        <p:txBody>
          <a:bodyPr/>
          <a:lstStyle/>
          <a:p>
            <a:pPr marL="0" indent="0" eaLnBrk="1" hangingPunct="1">
              <a:buFontTx/>
              <a:buNone/>
            </a:pPr>
            <a:r>
              <a:rPr lang="en-US" altLang="en-US" sz="2400">
                <a:solidFill>
                  <a:schemeClr val="tx1"/>
                </a:solidFill>
              </a:rPr>
              <a:t>Also, limbs can fall in ways that are unexpected, causing damage or injury.</a:t>
            </a:r>
          </a:p>
        </p:txBody>
      </p:sp>
      <p:pic>
        <p:nvPicPr>
          <p:cNvPr id="51203" name="Picture 3" descr="Elm on C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49400"/>
            <a:ext cx="3359150" cy="34544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Word to the Wise</a:t>
            </a:r>
          </a:p>
        </p:txBody>
      </p:sp>
      <p:pic>
        <p:nvPicPr>
          <p:cNvPr id="512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681413"/>
            <a:ext cx="3921125" cy="264477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mb Climber Video">
            <a:hlinkClick r:id="" action="ppaction://media"/>
            <a:extLst>
              <a:ext uri="{FF2B5EF4-FFF2-40B4-BE49-F238E27FC236}">
                <a16:creationId xmlns="" xmlns:a16="http://schemas.microsoft.com/office/drawing/2014/main" id="{E0695FA1-E5EA-4B79-A8EC-9B2ABAD16A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1600200"/>
            <a:ext cx="5715000" cy="4286250"/>
          </a:xfrm>
          <a:prstGeom prst="rect">
            <a:avLst/>
          </a:prstGeom>
        </p:spPr>
      </p:pic>
      <p:sp>
        <p:nvSpPr>
          <p:cNvPr id="3" name="Title 1">
            <a:extLst>
              <a:ext uri="{FF2B5EF4-FFF2-40B4-BE49-F238E27FC236}">
                <a16:creationId xmlns="" xmlns:a16="http://schemas.microsoft.com/office/drawing/2014/main" id="{D3B2E984-47BD-4F3C-A05C-800627B0269F}"/>
              </a:ext>
            </a:extLst>
          </p:cNvPr>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Word to the Wise</a:t>
            </a:r>
          </a:p>
        </p:txBody>
      </p:sp>
    </p:spTree>
    <p:extLst>
      <p:ext uri="{BB962C8B-B14F-4D97-AF65-F5344CB8AC3E}">
        <p14:creationId xmlns:p14="http://schemas.microsoft.com/office/powerpoint/2010/main" val="232494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776413"/>
            <a:ext cx="3429000" cy="1570037"/>
          </a:xfrm>
          <a:prstGeom prst="rect">
            <a:avLst/>
          </a:prstGeom>
          <a:noFill/>
        </p:spPr>
        <p:txBody>
          <a:bodyPr>
            <a:spAutoFit/>
          </a:bodyPr>
          <a:lstStyle/>
          <a:p>
            <a:pPr eaLnBrk="1" hangingPunct="1">
              <a:defRPr/>
            </a:pPr>
            <a:r>
              <a:rPr lang="en-US" sz="2400" dirty="0">
                <a:latin typeface="+mn-lt"/>
              </a:rPr>
              <a:t>To avoid power point “tired head”, we included a glimpse of the </a:t>
            </a:r>
            <a:r>
              <a:rPr lang="en-US" sz="2400" b="1" dirty="0">
                <a:solidFill>
                  <a:srgbClr val="FFFF00"/>
                </a:solidFill>
                <a:latin typeface="+mn-lt"/>
              </a:rPr>
              <a:t>2017</a:t>
            </a:r>
            <a:r>
              <a:rPr lang="en-US" sz="2400" dirty="0">
                <a:latin typeface="+mn-lt"/>
              </a:rPr>
              <a:t> </a:t>
            </a:r>
            <a:r>
              <a:rPr lang="en-US" sz="2400" b="1" dirty="0">
                <a:solidFill>
                  <a:srgbClr val="FFFF00"/>
                </a:solidFill>
                <a:latin typeface="+mn-lt"/>
              </a:rPr>
              <a:t>Hooters Calendar!</a:t>
            </a:r>
          </a:p>
        </p:txBody>
      </p:sp>
      <p:sp>
        <p:nvSpPr>
          <p:cNvPr id="6"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Avoid Tired Head!!</a:t>
            </a:r>
          </a:p>
        </p:txBody>
      </p:sp>
      <p:pic>
        <p:nvPicPr>
          <p:cNvPr id="47114" name="Picture 10" descr="C:\Users\rjackson\Pictures\Arborilogical\Presentations\hooters_owl_calendar 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86200"/>
            <a:ext cx="3810000" cy="21907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01788"/>
            <a:ext cx="2859088" cy="447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14"/>
                                        </p:tgtEl>
                                        <p:attrNameLst>
                                          <p:attrName>style.visibility</p:attrName>
                                        </p:attrNameLst>
                                      </p:cBhvr>
                                      <p:to>
                                        <p:strVal val="visible"/>
                                      </p:to>
                                    </p:set>
                                    <p:anim calcmode="lin" valueType="num">
                                      <p:cBhvr additive="base">
                                        <p:cTn id="7" dur="500" fill="hold"/>
                                        <p:tgtEl>
                                          <p:spTgt spid="47114"/>
                                        </p:tgtEl>
                                        <p:attrNameLst>
                                          <p:attrName>ppt_x</p:attrName>
                                        </p:attrNameLst>
                                      </p:cBhvr>
                                      <p:tavLst>
                                        <p:tav tm="0">
                                          <p:val>
                                            <p:strVal val="#ppt_x"/>
                                          </p:val>
                                        </p:tav>
                                        <p:tav tm="100000">
                                          <p:val>
                                            <p:strVal val="#ppt_x"/>
                                          </p:val>
                                        </p:tav>
                                      </p:tavLst>
                                    </p:anim>
                                    <p:anim calcmode="lin" valueType="num">
                                      <p:cBhvr additive="base">
                                        <p:cTn id="8" dur="500" fill="hold"/>
                                        <p:tgtEl>
                                          <p:spTgt spid="471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134"/>
                                        </p:tgtEl>
                                        <p:attrNameLst>
                                          <p:attrName>style.visibility</p:attrName>
                                        </p:attrNameLst>
                                      </p:cBhvr>
                                      <p:to>
                                        <p:strVal val="visible"/>
                                      </p:to>
                                    </p:set>
                                    <p:anim calcmode="lin" valueType="num">
                                      <p:cBhvr additive="base">
                                        <p:cTn id="13" dur="500" fill="hold"/>
                                        <p:tgtEl>
                                          <p:spTgt spid="48134"/>
                                        </p:tgtEl>
                                        <p:attrNameLst>
                                          <p:attrName>ppt_x</p:attrName>
                                        </p:attrNameLst>
                                      </p:cBhvr>
                                      <p:tavLst>
                                        <p:tav tm="0">
                                          <p:val>
                                            <p:strVal val="#ppt_x"/>
                                          </p:val>
                                        </p:tav>
                                        <p:tav tm="100000">
                                          <p:val>
                                            <p:strVal val="#ppt_x"/>
                                          </p:val>
                                        </p:tav>
                                      </p:tavLst>
                                    </p:anim>
                                    <p:anim calcmode="lin" valueType="num">
                                      <p:cBhvr additive="base">
                                        <p:cTn id="14"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a:xfrm>
            <a:off x="685800" y="1676400"/>
            <a:ext cx="3048000" cy="4267200"/>
          </a:xfrm>
        </p:spPr>
        <p:txBody>
          <a:bodyPr/>
          <a:lstStyle/>
          <a:p>
            <a:pPr marL="0" indent="0" eaLnBrk="1" hangingPunct="1">
              <a:buFontTx/>
              <a:buNone/>
              <a:defRPr/>
            </a:pPr>
            <a:r>
              <a:rPr lang="en-US" altLang="en-US" sz="2400" dirty="0">
                <a:solidFill>
                  <a:schemeClr val="tx1"/>
                </a:solidFill>
              </a:rPr>
              <a:t>Weight must be removed from larger limbs before making a final cut.</a:t>
            </a:r>
          </a:p>
          <a:p>
            <a:pPr eaLnBrk="1" hangingPunct="1">
              <a:buFontTx/>
              <a:buNone/>
              <a:defRPr/>
            </a:pPr>
            <a:endParaRPr lang="en-US" altLang="en-US" sz="1200" dirty="0">
              <a:solidFill>
                <a:schemeClr val="tx1"/>
              </a:solidFill>
            </a:endParaRPr>
          </a:p>
          <a:p>
            <a:pPr marL="0" indent="0" eaLnBrk="1" hangingPunct="1">
              <a:buFontTx/>
              <a:buNone/>
              <a:defRPr/>
            </a:pPr>
            <a:r>
              <a:rPr lang="en-US" altLang="en-US" sz="2400" dirty="0">
                <a:solidFill>
                  <a:schemeClr val="tx1"/>
                </a:solidFill>
              </a:rPr>
              <a:t>Although called the three cut method, larger limbs require more than three cuts in order to remove the weight in stages. </a:t>
            </a:r>
          </a:p>
        </p:txBody>
      </p:sp>
      <p:pic>
        <p:nvPicPr>
          <p:cNvPr id="53251" name="Picture 3" descr="Small Limb Wor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600200"/>
            <a:ext cx="4343400" cy="43434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xEl>
                                              <p:pRg st="2" end="2"/>
                                            </p:txEl>
                                          </p:spTgt>
                                        </p:tgtEl>
                                        <p:attrNameLst>
                                          <p:attrName>style.visibility</p:attrName>
                                        </p:attrNameLst>
                                      </p:cBhvr>
                                      <p:to>
                                        <p:strVal val="visible"/>
                                      </p:to>
                                    </p:set>
                                    <p:animEffect transition="in" filter="fade">
                                      <p:cBhvr>
                                        <p:cTn id="7" dur="500"/>
                                        <p:tgtEl>
                                          <p:spTgt spid="378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a:xfrm>
            <a:off x="762000" y="1143000"/>
            <a:ext cx="7772400" cy="1636713"/>
          </a:xfrm>
        </p:spPr>
        <p:txBody>
          <a:bodyPr/>
          <a:lstStyle/>
          <a:p>
            <a:pPr marL="0" indent="0" eaLnBrk="1" hangingPunct="1">
              <a:buFontTx/>
              <a:buNone/>
              <a:defRPr/>
            </a:pPr>
            <a:r>
              <a:rPr lang="en-US" altLang="en-US" sz="2400" dirty="0">
                <a:solidFill>
                  <a:schemeClr val="tx1"/>
                </a:solidFill>
              </a:rPr>
              <a:t>Property owners can usually remove deadwood or broken limbs on smaller trees, but they may not understand how to remove limbs with poor attachment angles, uneven spacing, or crossing limbs (agitators). </a:t>
            </a:r>
          </a:p>
          <a:p>
            <a:pPr algn="ctr" eaLnBrk="1" hangingPunct="1">
              <a:buFontTx/>
              <a:buNone/>
              <a:defRPr/>
            </a:pPr>
            <a:endParaRPr lang="en-US" altLang="en-US" sz="2400" dirty="0"/>
          </a:p>
          <a:p>
            <a:pPr algn="ctr" eaLnBrk="1" hangingPunct="1">
              <a:buFontTx/>
              <a:buNone/>
              <a:defRPr/>
            </a:pPr>
            <a:endParaRPr lang="en-US" altLang="en-US" sz="2400" dirty="0"/>
          </a:p>
        </p:txBody>
      </p:sp>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a:t>
            </a:r>
          </a:p>
        </p:txBody>
      </p:sp>
      <p:pic>
        <p:nvPicPr>
          <p:cNvPr id="5427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71800"/>
            <a:ext cx="4583113" cy="343852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990600" y="2667000"/>
            <a:ext cx="2590800" cy="1828800"/>
          </a:xfrm>
        </p:spPr>
        <p:txBody>
          <a:bodyPr/>
          <a:lstStyle/>
          <a:p>
            <a:pPr marL="0" indent="0" eaLnBrk="1" hangingPunct="1">
              <a:buFontTx/>
              <a:buNone/>
              <a:defRPr/>
            </a:pPr>
            <a:r>
              <a:rPr lang="en-US" altLang="en-US" sz="2400" dirty="0">
                <a:solidFill>
                  <a:schemeClr val="tx1"/>
                </a:solidFill>
              </a:rPr>
              <a:t>Reducing or preventing co-dominant stems                     on shade trees.</a:t>
            </a:r>
          </a:p>
          <a:p>
            <a:pPr algn="ctr" eaLnBrk="1" hangingPunct="1">
              <a:defRPr/>
            </a:pPr>
            <a:endParaRPr lang="en-US" altLang="en-US" sz="2400" dirty="0">
              <a:solidFill>
                <a:schemeClr val="tx1"/>
              </a:solidFill>
            </a:endParaRPr>
          </a:p>
        </p:txBody>
      </p:sp>
      <p:pic>
        <p:nvPicPr>
          <p:cNvPr id="11267" name="Picture 3" descr="Multiple Ste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27225"/>
            <a:ext cx="4276725" cy="392588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8" name="Title 1"/>
          <p:cNvSpPr>
            <a:spLocks noGrp="1"/>
          </p:cNvSpPr>
          <p:nvPr>
            <p:ph type="title"/>
          </p:nvPr>
        </p:nvSpPr>
        <p:spPr>
          <a:xfrm>
            <a:off x="0" y="304800"/>
            <a:ext cx="9144000" cy="533400"/>
          </a:xfrm>
        </p:spPr>
        <p:txBody>
          <a:bodyPr/>
          <a:lstStyle/>
          <a:p>
            <a:pPr eaLnBrk="1" hangingPunct="1"/>
            <a:r>
              <a:rPr lang="en-US" altLang="en-US">
                <a:solidFill>
                  <a:schemeClr val="tx1"/>
                </a:solidFill>
              </a:rPr>
              <a:t>Reasons to Prune </a:t>
            </a: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1600200" y="1241425"/>
            <a:ext cx="5943600" cy="892175"/>
          </a:xfrm>
        </p:spPr>
        <p:txBody>
          <a:bodyPr/>
          <a:lstStyle/>
          <a:p>
            <a:pPr marL="0" indent="0">
              <a:buFontTx/>
              <a:buNone/>
            </a:pPr>
            <a:r>
              <a:rPr lang="en-US" altLang="en-US" sz="2400">
                <a:solidFill>
                  <a:schemeClr val="tx1"/>
                </a:solidFill>
              </a:rPr>
              <a:t>A properly pruned tree does not look “pruned” from a distance.</a:t>
            </a:r>
          </a:p>
        </p:txBody>
      </p:sp>
      <p:pic>
        <p:nvPicPr>
          <p:cNvPr id="55299" name="Picture 3" descr="Good Pruning Chinese P 0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362200"/>
            <a:ext cx="4549775" cy="396398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2"/>
          <p:cNvSpPr>
            <a:spLocks noGrp="1"/>
          </p:cNvSpPr>
          <p:nvPr>
            <p:ph type="body" idx="1"/>
          </p:nvPr>
        </p:nvSpPr>
        <p:spPr>
          <a:xfrm>
            <a:off x="838200" y="1219200"/>
            <a:ext cx="3429000" cy="457200"/>
          </a:xfrm>
        </p:spPr>
        <p:txBody>
          <a:bodyPr/>
          <a:lstStyle/>
          <a:p>
            <a:pPr algn="ctr"/>
            <a:r>
              <a:rPr lang="en-US" altLang="en-US" b="0">
                <a:solidFill>
                  <a:schemeClr val="tx1"/>
                </a:solidFill>
              </a:rPr>
              <a:t>Before Pruning </a:t>
            </a:r>
          </a:p>
        </p:txBody>
      </p:sp>
      <p:pic>
        <p:nvPicPr>
          <p:cNvPr id="56323"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17575" y="1762125"/>
            <a:ext cx="3273425" cy="4364038"/>
          </a:xfrm>
          <a:ln w="34925">
            <a:solidFill>
              <a:schemeClr val="tx1"/>
            </a:solidFill>
            <a:miter lim="800000"/>
            <a:headEnd/>
            <a:tailEnd/>
          </a:ln>
        </p:spPr>
      </p:pic>
      <p:sp>
        <p:nvSpPr>
          <p:cNvPr id="52229" name="Text Placeholder 4"/>
          <p:cNvSpPr>
            <a:spLocks noGrp="1"/>
          </p:cNvSpPr>
          <p:nvPr>
            <p:ph type="body" sz="quarter" idx="3"/>
          </p:nvPr>
        </p:nvSpPr>
        <p:spPr>
          <a:xfrm>
            <a:off x="4876800" y="1219200"/>
            <a:ext cx="3429000" cy="457200"/>
          </a:xfrm>
        </p:spPr>
        <p:txBody>
          <a:bodyPr/>
          <a:lstStyle/>
          <a:p>
            <a:pPr algn="ctr"/>
            <a:r>
              <a:rPr lang="en-US" altLang="en-US" b="0">
                <a:solidFill>
                  <a:schemeClr val="tx1"/>
                </a:solidFill>
              </a:rPr>
              <a:t>After Pruning</a:t>
            </a:r>
          </a:p>
        </p:txBody>
      </p:sp>
      <p:pic>
        <p:nvPicPr>
          <p:cNvPr id="52230"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953000" y="1752600"/>
            <a:ext cx="3273425" cy="4365625"/>
          </a:xfrm>
          <a:ln w="34925">
            <a:solidFill>
              <a:schemeClr val="tx1"/>
            </a:solidFill>
            <a:miter lim="800000"/>
            <a:headEnd/>
            <a:tailEnd/>
          </a:ln>
        </p:spPr>
      </p:pic>
      <p:sp>
        <p:nvSpPr>
          <p:cNvPr id="8"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9">
                                            <p:txEl>
                                              <p:pRg st="0" end="0"/>
                                            </p:txEl>
                                          </p:spTgt>
                                        </p:tgtEl>
                                        <p:attrNameLst>
                                          <p:attrName>style.visibility</p:attrName>
                                        </p:attrNameLst>
                                      </p:cBhvr>
                                      <p:to>
                                        <p:strVal val="visible"/>
                                      </p:to>
                                    </p:set>
                                    <p:animEffect transition="in" filter="fade">
                                      <p:cBhvr>
                                        <p:cTn id="7" dur="500"/>
                                        <p:tgtEl>
                                          <p:spTgt spid="522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230"/>
                                        </p:tgtEl>
                                        <p:attrNameLst>
                                          <p:attrName>style.visibility</p:attrName>
                                        </p:attrNameLst>
                                      </p:cBhvr>
                                      <p:to>
                                        <p:strVal val="visible"/>
                                      </p:to>
                                    </p:set>
                                    <p:animEffect transition="in" filter="fade">
                                      <p:cBhvr>
                                        <p:cTn id="10"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38425" y="1295400"/>
            <a:ext cx="3867150" cy="5156200"/>
          </a:xfrm>
          <a:ln w="34925">
            <a:solidFill>
              <a:schemeClr val="tx1"/>
            </a:solidFill>
            <a:miter lim="800000"/>
            <a:headEnd/>
            <a:tailEnd/>
          </a:ln>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 Before</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47950" y="1295400"/>
            <a:ext cx="3848100" cy="5130800"/>
          </a:xfrm>
          <a:ln w="34925">
            <a:solidFill>
              <a:schemeClr val="tx1"/>
            </a:solidFill>
            <a:miter lim="800000"/>
            <a:headEnd/>
            <a:tailEnd/>
          </a:ln>
        </p:spPr>
      </p:pic>
      <p:sp>
        <p:nvSpPr>
          <p:cNvPr id="4"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 After</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1295400"/>
            <a:ext cx="3829050" cy="5105400"/>
          </a:xfrm>
          <a:ln w="34925">
            <a:solidFill>
              <a:schemeClr val="tx1"/>
            </a:solidFill>
            <a:miter lim="800000"/>
            <a:headEnd/>
            <a:tailEnd/>
          </a:ln>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 Before</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47950" y="1219200"/>
            <a:ext cx="3905250" cy="5207000"/>
          </a:xfrm>
          <a:ln w="34925">
            <a:solidFill>
              <a:schemeClr val="tx1"/>
            </a:solidFill>
            <a:miter lim="800000"/>
            <a:headEnd/>
            <a:tailEnd/>
          </a:ln>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 After</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19375" y="1219200"/>
            <a:ext cx="3905250" cy="5207000"/>
          </a:xfrm>
          <a:ln w="34925">
            <a:solidFill>
              <a:schemeClr val="tx1"/>
            </a:solidFill>
            <a:miter lim="800000"/>
            <a:headEnd/>
            <a:tailEnd/>
          </a:ln>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 Before</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1143000"/>
            <a:ext cx="3962400" cy="5283200"/>
          </a:xfrm>
          <a:ln w="34925">
            <a:solidFill>
              <a:schemeClr val="tx1"/>
            </a:solidFill>
            <a:miter lim="800000"/>
            <a:headEnd/>
            <a:tailEnd/>
          </a:ln>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 After</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533400" y="1295400"/>
            <a:ext cx="3657600" cy="5029200"/>
          </a:xfrm>
        </p:spPr>
        <p:txBody>
          <a:bodyPr/>
          <a:lstStyle/>
          <a:p>
            <a:pPr marL="0" indent="0" eaLnBrk="1" hangingPunct="1">
              <a:buFontTx/>
              <a:buNone/>
            </a:pPr>
            <a:r>
              <a:rPr lang="en-US" altLang="en-US" sz="2400">
                <a:solidFill>
                  <a:schemeClr val="tx1"/>
                </a:solidFill>
              </a:rPr>
              <a:t>A properly pruned tree does not produce a large amount of epicormic sprouts (or “suckers”), as when the tree’s upper canopy is thinned too heavily.</a:t>
            </a:r>
          </a:p>
          <a:p>
            <a:pPr marL="0" indent="0" eaLnBrk="1" hangingPunct="1">
              <a:buFontTx/>
              <a:buNone/>
            </a:pPr>
            <a:endParaRPr lang="en-US" altLang="en-US" sz="1200">
              <a:solidFill>
                <a:schemeClr val="tx1"/>
              </a:solidFill>
            </a:endParaRPr>
          </a:p>
          <a:p>
            <a:pPr marL="0" indent="0" eaLnBrk="1" hangingPunct="1">
              <a:buFontTx/>
              <a:buNone/>
            </a:pPr>
            <a:r>
              <a:rPr lang="en-US" altLang="en-US" sz="2400">
                <a:solidFill>
                  <a:schemeClr val="tx1"/>
                </a:solidFill>
              </a:rPr>
              <a:t>Over pruning a tree to allow more sunlight to the turf causes the tree to quickly generate a large amount of foliage- mostly epicormic sprouts.</a:t>
            </a:r>
          </a:p>
          <a:p>
            <a:pPr marL="0" indent="0" eaLnBrk="1" hangingPunct="1">
              <a:buFontTx/>
              <a:buNone/>
            </a:pPr>
            <a:endParaRPr lang="en-US" altLang="en-US" sz="2400">
              <a:solidFill>
                <a:schemeClr val="tx1"/>
              </a:solidFill>
            </a:endParaRPr>
          </a:p>
        </p:txBody>
      </p:sp>
      <p:pic>
        <p:nvPicPr>
          <p:cNvPr id="63491" name="Picture 3" descr="P118005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212850"/>
            <a:ext cx="3127375" cy="37401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a:t>
            </a:r>
          </a:p>
        </p:txBody>
      </p:sp>
      <p:pic>
        <p:nvPicPr>
          <p:cNvPr id="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59163"/>
            <a:ext cx="2236788" cy="2987675"/>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animEffect transition="in" filter="fade">
                                      <p:cBhvr>
                                        <p:cTn id="7" dur="500"/>
                                        <p:tgtEl>
                                          <p:spTgt spid="4096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990600" y="2438400"/>
            <a:ext cx="2590800" cy="2514600"/>
          </a:xfrm>
        </p:spPr>
        <p:txBody>
          <a:bodyPr/>
          <a:lstStyle/>
          <a:p>
            <a:pPr marL="0" indent="0" eaLnBrk="1" hangingPunct="1">
              <a:buFontTx/>
              <a:buNone/>
              <a:defRPr/>
            </a:pPr>
            <a:r>
              <a:rPr lang="en-US" altLang="en-US" sz="2400" dirty="0">
                <a:solidFill>
                  <a:schemeClr val="tx1"/>
                </a:solidFill>
              </a:rPr>
              <a:t>It is better to move the turf outward as the tree grows and replace the turf with shade tolerant plants.  </a:t>
            </a:r>
          </a:p>
          <a:p>
            <a:pPr algn="ctr" eaLnBrk="1" hangingPunct="1">
              <a:buFontTx/>
              <a:buNone/>
              <a:defRPr/>
            </a:pPr>
            <a:r>
              <a:rPr lang="en-US" altLang="en-US" sz="2400" dirty="0">
                <a:solidFill>
                  <a:schemeClr val="tx1"/>
                </a:solidFill>
              </a:rPr>
              <a:t>  </a:t>
            </a:r>
          </a:p>
          <a:p>
            <a:pPr eaLnBrk="1" hangingPunct="1">
              <a:buFontTx/>
              <a:buNone/>
              <a:defRPr/>
            </a:pPr>
            <a:endParaRPr lang="en-US" altLang="en-US" sz="2400" dirty="0"/>
          </a:p>
        </p:txBody>
      </p:sp>
      <p:pic>
        <p:nvPicPr>
          <p:cNvPr id="64515" name="Picture 2" descr="G:\Houser\Photos General\Tree Related Photos\house bu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600200"/>
            <a:ext cx="4038600" cy="447198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663575" y="2895600"/>
            <a:ext cx="2743200" cy="1447800"/>
          </a:xfrm>
        </p:spPr>
        <p:txBody>
          <a:bodyPr/>
          <a:lstStyle/>
          <a:p>
            <a:pPr marL="228600" indent="-228600" eaLnBrk="1" hangingPunct="1">
              <a:buFontTx/>
              <a:buNone/>
            </a:pPr>
            <a:r>
              <a:rPr lang="en-US" altLang="en-US" sz="2400">
                <a:solidFill>
                  <a:schemeClr val="tx1"/>
                </a:solidFill>
              </a:rPr>
              <a:t>   Co-dominant stems often fail as they get larger.</a:t>
            </a:r>
          </a:p>
        </p:txBody>
      </p:sp>
      <p:pic>
        <p:nvPicPr>
          <p:cNvPr id="12291" name="Picture 2" descr="G:\Kevin\KB Customer Files\Tom Jones\P111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828800"/>
            <a:ext cx="4635500" cy="39624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2" name="Title 1"/>
          <p:cNvSpPr>
            <a:spLocks noGrp="1"/>
          </p:cNvSpPr>
          <p:nvPr>
            <p:ph type="title"/>
          </p:nvPr>
        </p:nvSpPr>
        <p:spPr>
          <a:xfrm>
            <a:off x="0" y="304800"/>
            <a:ext cx="9144000" cy="609600"/>
          </a:xfrm>
        </p:spPr>
        <p:txBody>
          <a:bodyPr/>
          <a:lstStyle/>
          <a:p>
            <a:pPr eaLnBrk="1" hangingPunct="1"/>
            <a:r>
              <a:rPr lang="en-US" altLang="en-US" dirty="0">
                <a:solidFill>
                  <a:schemeClr val="tx1"/>
                </a:solidFill>
              </a:rPr>
              <a:t>Reasons to Prune </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914400" y="1905000"/>
            <a:ext cx="5410200" cy="3832225"/>
          </a:xfrm>
        </p:spPr>
        <p:txBody>
          <a:bodyPr/>
          <a:lstStyle/>
          <a:p>
            <a:pPr marL="0" indent="0" eaLnBrk="1" hangingPunct="1">
              <a:buFontTx/>
              <a:buNone/>
            </a:pPr>
            <a:r>
              <a:rPr lang="en-US" altLang="en-US" sz="2400">
                <a:solidFill>
                  <a:schemeClr val="tx1"/>
                </a:solidFill>
              </a:rPr>
              <a:t>Research shows that wound dressings slow the compartmentalization process.</a:t>
            </a:r>
          </a:p>
          <a:p>
            <a:pPr marL="0" indent="0" eaLnBrk="1" hangingPunct="1">
              <a:buFontTx/>
              <a:buNone/>
            </a:pPr>
            <a:endParaRPr lang="en-US" altLang="en-US" sz="1200">
              <a:solidFill>
                <a:schemeClr val="tx1"/>
              </a:solidFill>
            </a:endParaRPr>
          </a:p>
          <a:p>
            <a:pPr marL="0" indent="0" eaLnBrk="1" hangingPunct="1">
              <a:buFontTx/>
              <a:buNone/>
            </a:pPr>
            <a:r>
              <a:rPr lang="en-US" altLang="en-US" sz="2400">
                <a:solidFill>
                  <a:schemeClr val="tx1"/>
                </a:solidFill>
              </a:rPr>
              <a:t>However, if a pathogen is found to be a local problem, wound dressing may be required.</a:t>
            </a:r>
          </a:p>
          <a:p>
            <a:pPr marL="0" indent="0" eaLnBrk="1" hangingPunct="1">
              <a:buFontTx/>
              <a:buNone/>
            </a:pPr>
            <a:endParaRPr lang="en-US" altLang="en-US" sz="1200">
              <a:solidFill>
                <a:schemeClr val="tx1"/>
              </a:solidFill>
            </a:endParaRPr>
          </a:p>
          <a:p>
            <a:pPr marL="0" indent="0" eaLnBrk="1" hangingPunct="1">
              <a:buFontTx/>
              <a:buNone/>
            </a:pPr>
            <a:r>
              <a:rPr lang="en-US" altLang="en-US" sz="2400">
                <a:solidFill>
                  <a:schemeClr val="tx1"/>
                </a:solidFill>
              </a:rPr>
              <a:t>Avoid thick, tar-like dressing and use a light coat of aerosol paint, amber shellac or lac balsam.</a:t>
            </a:r>
          </a:p>
          <a:p>
            <a:pPr marL="0" indent="0" eaLnBrk="1" hangingPunct="1">
              <a:buFontTx/>
              <a:buNone/>
            </a:pPr>
            <a:endParaRPr lang="en-US" altLang="en-US" sz="2400">
              <a:solidFill>
                <a:schemeClr val="tx1"/>
              </a:solidFill>
            </a:endParaRPr>
          </a:p>
        </p:txBody>
      </p:sp>
      <p:sp>
        <p:nvSpPr>
          <p:cNvPr id="4"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a:t>
            </a:r>
          </a:p>
        </p:txBody>
      </p:sp>
      <p:pic>
        <p:nvPicPr>
          <p:cNvPr id="5325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8938" y="4016375"/>
            <a:ext cx="1544637" cy="1546225"/>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55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938" y="1958975"/>
            <a:ext cx="1544637" cy="1546225"/>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938" y="1970088"/>
            <a:ext cx="1544637" cy="1546225"/>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1">
                                            <p:txEl>
                                              <p:pRg st="2" end="2"/>
                                            </p:txEl>
                                          </p:spTgt>
                                        </p:tgtEl>
                                        <p:attrNameLst>
                                          <p:attrName>style.visibility</p:attrName>
                                        </p:attrNameLst>
                                      </p:cBhvr>
                                      <p:to>
                                        <p:strVal val="visible"/>
                                      </p:to>
                                    </p:set>
                                    <p:animEffect transition="in" filter="fade">
                                      <p:cBhvr>
                                        <p:cTn id="7" dur="500"/>
                                        <p:tgtEl>
                                          <p:spTgt spid="4301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011">
                                            <p:txEl>
                                              <p:pRg st="4" end="4"/>
                                            </p:txEl>
                                          </p:spTgt>
                                        </p:tgtEl>
                                        <p:attrNameLst>
                                          <p:attrName>style.visibility</p:attrName>
                                        </p:attrNameLst>
                                      </p:cBhvr>
                                      <p:to>
                                        <p:strVal val="visible"/>
                                      </p:to>
                                    </p:set>
                                    <p:animEffect transition="in" filter="fade">
                                      <p:cBhvr>
                                        <p:cTn id="15" dur="500"/>
                                        <p:tgtEl>
                                          <p:spTgt spid="43011">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3252"/>
                                        </p:tgtEl>
                                        <p:attrNameLst>
                                          <p:attrName>style.visibility</p:attrName>
                                        </p:attrNameLst>
                                      </p:cBhvr>
                                      <p:to>
                                        <p:strVal val="visible"/>
                                      </p:to>
                                    </p:set>
                                    <p:animEffect transition="in" filter="fade">
                                      <p:cBhvr>
                                        <p:cTn id="18"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990600" y="1676400"/>
            <a:ext cx="5638800" cy="1371600"/>
          </a:xfrm>
        </p:spPr>
        <p:txBody>
          <a:bodyPr/>
          <a:lstStyle/>
          <a:p>
            <a:pPr marL="0" indent="0" eaLnBrk="1" hangingPunct="1">
              <a:buFontTx/>
              <a:buNone/>
            </a:pPr>
            <a:r>
              <a:rPr lang="en-US" altLang="en-US" sz="2400">
                <a:solidFill>
                  <a:schemeClr val="tx1"/>
                </a:solidFill>
              </a:rPr>
              <a:t>A few pathogens can be spread by pruning tools and tools may require sterilizing between trees, or sometimes between cuts.</a:t>
            </a:r>
          </a:p>
          <a:p>
            <a:pPr marL="0" indent="0" eaLnBrk="1" hangingPunct="1">
              <a:buFontTx/>
              <a:buNone/>
            </a:pPr>
            <a:endParaRPr lang="en-US" altLang="en-US" sz="1200">
              <a:solidFill>
                <a:schemeClr val="tx1"/>
              </a:solidFill>
            </a:endParaRPr>
          </a:p>
          <a:p>
            <a:pPr marL="0" indent="0" eaLnBrk="1" hangingPunct="1">
              <a:buFontTx/>
              <a:buNone/>
            </a:pPr>
            <a:endParaRPr lang="en-US" altLang="en-US" sz="1200">
              <a:solidFill>
                <a:schemeClr val="tx1"/>
              </a:solidFill>
            </a:endParaRPr>
          </a:p>
        </p:txBody>
      </p:sp>
      <p:sp>
        <p:nvSpPr>
          <p:cNvPr id="4"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a:t>
            </a:r>
          </a:p>
        </p:txBody>
      </p:sp>
      <p:pic>
        <p:nvPicPr>
          <p:cNvPr id="542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600200"/>
            <a:ext cx="1066800" cy="1862138"/>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886200"/>
            <a:ext cx="1066800" cy="1647825"/>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990600" y="5024438"/>
            <a:ext cx="5638800" cy="461962"/>
          </a:xfrm>
          <a:prstGeom prst="rect">
            <a:avLst/>
          </a:prstGeom>
        </p:spPr>
        <p:txBody>
          <a:bodyPr>
            <a:spAutoFit/>
          </a:bodyPr>
          <a:lstStyle/>
          <a:p>
            <a:pPr eaLnBrk="1" hangingPunct="1">
              <a:defRPr/>
            </a:pPr>
            <a:r>
              <a:rPr lang="en-US" altLang="en-US" sz="2400" dirty="0">
                <a:latin typeface="+mn-lt"/>
              </a:rPr>
              <a:t>After cleaning, oil your tools.</a:t>
            </a:r>
          </a:p>
        </p:txBody>
      </p:sp>
      <p:sp>
        <p:nvSpPr>
          <p:cNvPr id="5" name="Rectangle 4"/>
          <p:cNvSpPr/>
          <p:nvPr/>
        </p:nvSpPr>
        <p:spPr>
          <a:xfrm>
            <a:off x="990600" y="3371850"/>
            <a:ext cx="5638800" cy="1200150"/>
          </a:xfrm>
          <a:prstGeom prst="rect">
            <a:avLst/>
          </a:prstGeom>
        </p:spPr>
        <p:txBody>
          <a:bodyPr>
            <a:spAutoFit/>
          </a:bodyPr>
          <a:lstStyle/>
          <a:p>
            <a:pPr eaLnBrk="1" hangingPunct="1">
              <a:defRPr/>
            </a:pPr>
            <a:r>
              <a:rPr lang="en-US" altLang="en-US" sz="2400" dirty="0">
                <a:latin typeface="+mn-lt"/>
              </a:rPr>
              <a:t>Disinfectants are commercially available. You can also mix water with 10% bleach to disinfect.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4276"/>
                                        </p:tgtEl>
                                        <p:attrNameLst>
                                          <p:attrName>style.visibility</p:attrName>
                                        </p:attrNameLst>
                                      </p:cBhvr>
                                      <p:to>
                                        <p:strVal val="visible"/>
                                      </p:to>
                                    </p:set>
                                    <p:animEffect transition="in" filter="fade">
                                      <p:cBhvr>
                                        <p:cTn id="10" dur="500"/>
                                        <p:tgtEl>
                                          <p:spTgt spid="5427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4277"/>
                                        </p:tgtEl>
                                        <p:attrNameLst>
                                          <p:attrName>style.visibility</p:attrName>
                                        </p:attrNameLst>
                                      </p:cBhvr>
                                      <p:to>
                                        <p:strVal val="visible"/>
                                      </p:to>
                                    </p:set>
                                    <p:animEffect transition="in" filter="fade">
                                      <p:cBhvr>
                                        <p:cTn id="18"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p:cNvSpPr>
            <a:spLocks noGrp="1"/>
          </p:cNvSpPr>
          <p:nvPr>
            <p:ph idx="1"/>
          </p:nvPr>
        </p:nvSpPr>
        <p:spPr>
          <a:xfrm>
            <a:off x="952500" y="1905000"/>
            <a:ext cx="6934200" cy="990600"/>
          </a:xfrm>
        </p:spPr>
        <p:txBody>
          <a:bodyPr/>
          <a:lstStyle/>
          <a:p>
            <a:pPr marL="0" indent="0" eaLnBrk="1" hangingPunct="1">
              <a:buFontTx/>
              <a:buNone/>
              <a:defRPr/>
            </a:pPr>
            <a:r>
              <a:rPr lang="en-US" altLang="en-US" sz="2400" dirty="0">
                <a:solidFill>
                  <a:schemeClr val="tx1"/>
                </a:solidFill>
              </a:rPr>
              <a:t>190 proof alcohol also works…however it seems to be a waste of good resources.</a:t>
            </a:r>
          </a:p>
          <a:p>
            <a:pPr eaLnBrk="1" hangingPunct="1">
              <a:buFontTx/>
              <a:buNone/>
              <a:defRPr/>
            </a:pPr>
            <a:endParaRPr lang="en-US" altLang="en-US" sz="2400" dirty="0"/>
          </a:p>
          <a:p>
            <a:pPr eaLnBrk="1" hangingPunct="1">
              <a:buFontTx/>
              <a:buNone/>
              <a:defRPr/>
            </a:pPr>
            <a:r>
              <a:rPr lang="en-US" altLang="en-US" sz="2400" dirty="0"/>
              <a:t>   </a:t>
            </a:r>
          </a:p>
        </p:txBody>
      </p:sp>
      <p:sp>
        <p:nvSpPr>
          <p:cNvPr id="2" name="TextBox 1"/>
          <p:cNvSpPr txBox="1"/>
          <p:nvPr/>
        </p:nvSpPr>
        <p:spPr>
          <a:xfrm>
            <a:off x="1600200" y="4876800"/>
            <a:ext cx="5486400" cy="830263"/>
          </a:xfrm>
          <a:prstGeom prst="rect">
            <a:avLst/>
          </a:prstGeom>
          <a:noFill/>
        </p:spPr>
        <p:txBody>
          <a:bodyPr>
            <a:spAutoFit/>
          </a:bodyPr>
          <a:lstStyle/>
          <a:p>
            <a:pPr algn="ctr" eaLnBrk="1" hangingPunct="1">
              <a:spcBef>
                <a:spcPct val="20000"/>
              </a:spcBef>
              <a:defRPr/>
            </a:pPr>
            <a:r>
              <a:rPr lang="en-US" sz="2400" kern="0" dirty="0">
                <a:solidFill>
                  <a:srgbClr val="FFFFFF"/>
                </a:solidFill>
                <a:latin typeface="Times New Roman"/>
              </a:rPr>
              <a:t>Also, alcohol is for disinfecting the tools… </a:t>
            </a:r>
            <a:r>
              <a:rPr lang="en-US" sz="2400" u="sng" kern="0" dirty="0">
                <a:solidFill>
                  <a:srgbClr val="FFFFFF"/>
                </a:solidFill>
                <a:latin typeface="Times New Roman"/>
              </a:rPr>
              <a:t>not</a:t>
            </a:r>
            <a:r>
              <a:rPr lang="en-US" sz="2400" kern="0" dirty="0">
                <a:solidFill>
                  <a:srgbClr val="FFFFFF"/>
                </a:solidFill>
                <a:latin typeface="Times New Roman"/>
              </a:rPr>
              <a:t> for disinfecting the pruner!!</a:t>
            </a:r>
          </a:p>
        </p:txBody>
      </p:sp>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Prune</a:t>
            </a:r>
          </a:p>
        </p:txBody>
      </p:sp>
      <p:pic>
        <p:nvPicPr>
          <p:cNvPr id="55301" name="Picture 5" descr="C:\Users\rjackson\Pictures\New Pictur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1850" y="2732088"/>
            <a:ext cx="1711325" cy="169862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additive="base">
                                        <p:cTn id="7" dur="500" fill="hold"/>
                                        <p:tgtEl>
                                          <p:spTgt spid="55301"/>
                                        </p:tgtEl>
                                        <p:attrNameLst>
                                          <p:attrName>ppt_x</p:attrName>
                                        </p:attrNameLst>
                                      </p:cBhvr>
                                      <p:tavLst>
                                        <p:tav tm="0">
                                          <p:val>
                                            <p:strVal val="#ppt_x"/>
                                          </p:val>
                                        </p:tav>
                                        <p:tav tm="100000">
                                          <p:val>
                                            <p:strVal val="#ppt_x"/>
                                          </p:val>
                                        </p:tav>
                                      </p:tavLst>
                                    </p:anim>
                                    <p:anim calcmode="lin" valueType="num">
                                      <p:cBhvr additive="base">
                                        <p:cTn id="8" dur="500" fill="hold"/>
                                        <p:tgtEl>
                                          <p:spTgt spid="553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304800"/>
            <a:ext cx="9144000" cy="685800"/>
          </a:xfrm>
        </p:spPr>
        <p:txBody>
          <a:bodyPr/>
          <a:lstStyle/>
          <a:p>
            <a:r>
              <a:rPr lang="en-US" altLang="en-US">
                <a:solidFill>
                  <a:schemeClr val="tx1"/>
                </a:solidFill>
              </a:rPr>
              <a:t>How to Prune </a:t>
            </a:r>
          </a:p>
        </p:txBody>
      </p:sp>
      <p:sp>
        <p:nvSpPr>
          <p:cNvPr id="68611" name="Content Placeholder 2"/>
          <p:cNvSpPr>
            <a:spLocks noGrp="1"/>
          </p:cNvSpPr>
          <p:nvPr>
            <p:ph idx="1"/>
          </p:nvPr>
        </p:nvSpPr>
        <p:spPr>
          <a:xfrm>
            <a:off x="914400" y="2514600"/>
            <a:ext cx="2133600" cy="2819400"/>
          </a:xfrm>
        </p:spPr>
        <p:txBody>
          <a:bodyPr/>
          <a:lstStyle/>
          <a:p>
            <a:r>
              <a:rPr lang="en-US" altLang="en-US" sz="2400">
                <a:solidFill>
                  <a:schemeClr val="tx1"/>
                </a:solidFill>
              </a:rPr>
              <a:t>Topiary</a:t>
            </a:r>
          </a:p>
          <a:p>
            <a:r>
              <a:rPr lang="en-US" altLang="en-US" sz="2400">
                <a:solidFill>
                  <a:schemeClr val="tx1"/>
                </a:solidFill>
              </a:rPr>
              <a:t>Espalier </a:t>
            </a:r>
          </a:p>
          <a:p>
            <a:r>
              <a:rPr lang="en-US" altLang="en-US" sz="2400">
                <a:solidFill>
                  <a:schemeClr val="tx1"/>
                </a:solidFill>
              </a:rPr>
              <a:t>Bonsai </a:t>
            </a:r>
          </a:p>
          <a:p>
            <a:r>
              <a:rPr lang="en-US" altLang="en-US" sz="2400">
                <a:solidFill>
                  <a:schemeClr val="tx1"/>
                </a:solidFill>
              </a:rPr>
              <a:t>Alee’ </a:t>
            </a:r>
          </a:p>
          <a:p>
            <a:r>
              <a:rPr lang="en-US" altLang="en-US" sz="2400">
                <a:solidFill>
                  <a:schemeClr val="tx1"/>
                </a:solidFill>
              </a:rPr>
              <a:t>Fruit Tree Pruning</a:t>
            </a:r>
          </a:p>
        </p:txBody>
      </p:sp>
      <p:pic>
        <p:nvPicPr>
          <p:cNvPr id="686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05000"/>
            <a:ext cx="4743450" cy="40386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304800"/>
            <a:ext cx="9144000" cy="762000"/>
          </a:xfrm>
        </p:spPr>
        <p:txBody>
          <a:bodyPr/>
          <a:lstStyle/>
          <a:p>
            <a:pPr eaLnBrk="1" hangingPunct="1"/>
            <a:r>
              <a:rPr lang="en-US" altLang="en-US">
                <a:solidFill>
                  <a:schemeClr val="tx1"/>
                </a:solidFill>
              </a:rPr>
              <a:t>How to Avoid Mistakes </a:t>
            </a:r>
          </a:p>
        </p:txBody>
      </p:sp>
      <p:sp>
        <p:nvSpPr>
          <p:cNvPr id="69635" name="Content Placeholder 2"/>
          <p:cNvSpPr>
            <a:spLocks noGrp="1"/>
          </p:cNvSpPr>
          <p:nvPr>
            <p:ph idx="1"/>
          </p:nvPr>
        </p:nvSpPr>
        <p:spPr>
          <a:xfrm>
            <a:off x="1031875" y="2133600"/>
            <a:ext cx="3352800" cy="1600200"/>
          </a:xfrm>
        </p:spPr>
        <p:txBody>
          <a:bodyPr/>
          <a:lstStyle/>
          <a:p>
            <a:pPr eaLnBrk="1" hangingPunct="1">
              <a:buFontTx/>
              <a:buNone/>
            </a:pPr>
            <a:r>
              <a:rPr lang="en-US" altLang="en-US">
                <a:solidFill>
                  <a:schemeClr val="tx1"/>
                </a:solidFill>
              </a:rPr>
              <a:t>   </a:t>
            </a:r>
            <a:r>
              <a:rPr lang="en-US" altLang="en-US" sz="2400">
                <a:solidFill>
                  <a:schemeClr val="tx1"/>
                </a:solidFill>
              </a:rPr>
              <a:t>Never “top” a tree because all re-growth is structurally weak.</a:t>
            </a:r>
          </a:p>
          <a:p>
            <a:pPr eaLnBrk="1" hangingPunct="1">
              <a:buFontTx/>
              <a:buNone/>
            </a:pPr>
            <a:endParaRPr lang="en-US" altLang="en-US" sz="1600">
              <a:solidFill>
                <a:schemeClr val="tx1"/>
              </a:solidFill>
            </a:endParaRPr>
          </a:p>
          <a:p>
            <a:pPr eaLnBrk="1" hangingPunct="1">
              <a:buFontTx/>
              <a:buNone/>
            </a:pPr>
            <a:r>
              <a:rPr lang="en-US" altLang="en-US" sz="2400">
                <a:solidFill>
                  <a:schemeClr val="tx1"/>
                </a:solidFill>
              </a:rPr>
              <a:t>   </a:t>
            </a:r>
          </a:p>
        </p:txBody>
      </p:sp>
      <p:pic>
        <p:nvPicPr>
          <p:cNvPr id="47108" name="Picture 2" descr="G:\Houser\Arboreatum\Tree Topping is BAD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82346">
            <a:off x="1143000" y="4237038"/>
            <a:ext cx="3359150" cy="1370012"/>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7" name="Picture 6" descr="G:\Houser\Photos General\Tree Related Photos\Topped Trees\topped sy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79563"/>
            <a:ext cx="2971800" cy="45910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 calcmode="lin" valueType="num">
                                      <p:cBhvr additive="base">
                                        <p:cTn id="7" dur="1000" fill="hold"/>
                                        <p:tgtEl>
                                          <p:spTgt spid="47108"/>
                                        </p:tgtEl>
                                        <p:attrNameLst>
                                          <p:attrName>ppt_x</p:attrName>
                                        </p:attrNameLst>
                                      </p:cBhvr>
                                      <p:tavLst>
                                        <p:tav tm="0">
                                          <p:val>
                                            <p:strVal val="#ppt_x"/>
                                          </p:val>
                                        </p:tav>
                                        <p:tav tm="100000">
                                          <p:val>
                                            <p:strVal val="#ppt_x"/>
                                          </p:val>
                                        </p:tav>
                                      </p:tavLst>
                                    </p:anim>
                                    <p:anim calcmode="lin" valueType="num">
                                      <p:cBhvr additive="base">
                                        <p:cTn id="8" dur="1000" fill="hold"/>
                                        <p:tgtEl>
                                          <p:spTgt spid="47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11113" y="1143000"/>
            <a:ext cx="9144001" cy="609600"/>
          </a:xfrm>
        </p:spPr>
        <p:txBody>
          <a:bodyPr/>
          <a:lstStyle/>
          <a:p>
            <a:pPr algn="ctr" eaLnBrk="1" hangingPunct="1">
              <a:buFontTx/>
              <a:buNone/>
            </a:pPr>
            <a:r>
              <a:rPr lang="en-US" altLang="en-US" sz="2400">
                <a:solidFill>
                  <a:schemeClr val="tx1"/>
                </a:solidFill>
              </a:rPr>
              <a:t>Avoid the ever popular “poodle cut”!</a:t>
            </a:r>
          </a:p>
          <a:p>
            <a:pPr eaLnBrk="1" hangingPunct="1"/>
            <a:endParaRPr lang="en-US" altLang="en-US" sz="2400"/>
          </a:p>
        </p:txBody>
      </p:sp>
      <p:pic>
        <p:nvPicPr>
          <p:cNvPr id="51204" name="Picture 4" descr="New 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828800"/>
            <a:ext cx="4343400" cy="433863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Avoid Mistakes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1000" fill="hold"/>
                                        <p:tgtEl>
                                          <p:spTgt spid="51204"/>
                                        </p:tgtEl>
                                        <p:attrNameLst>
                                          <p:attrName>ppt_x</p:attrName>
                                        </p:attrNameLst>
                                      </p:cBhvr>
                                      <p:tavLst>
                                        <p:tav tm="0">
                                          <p:val>
                                            <p:strVal val="#ppt_x"/>
                                          </p:val>
                                        </p:tav>
                                        <p:tav tm="100000">
                                          <p:val>
                                            <p:strVal val="#ppt_x"/>
                                          </p:val>
                                        </p:tav>
                                      </p:tavLst>
                                    </p:anim>
                                    <p:anim calcmode="lin" valueType="num">
                                      <p:cBhvr additive="base">
                                        <p:cTn id="8" dur="1000" fill="hold"/>
                                        <p:tgtEl>
                                          <p:spTgt spid="5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noGrp="1"/>
          </p:cNvSpPr>
          <p:nvPr>
            <p:ph idx="1"/>
          </p:nvPr>
        </p:nvSpPr>
        <p:spPr>
          <a:xfrm>
            <a:off x="381000" y="2819400"/>
            <a:ext cx="2590800" cy="1524000"/>
          </a:xfrm>
        </p:spPr>
        <p:txBody>
          <a:bodyPr/>
          <a:lstStyle/>
          <a:p>
            <a:pPr marL="0" indent="0" algn="ctr" eaLnBrk="1" hangingPunct="1">
              <a:buFontTx/>
              <a:buNone/>
            </a:pPr>
            <a:r>
              <a:rPr lang="en-US" altLang="en-US" sz="2400">
                <a:solidFill>
                  <a:schemeClr val="tx1"/>
                </a:solidFill>
              </a:rPr>
              <a:t>My turf is growing just fine!</a:t>
            </a:r>
          </a:p>
        </p:txBody>
      </p:sp>
      <p:pic>
        <p:nvPicPr>
          <p:cNvPr id="70659" name="Picture 3" descr="P11800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676400"/>
            <a:ext cx="5334000" cy="43561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Avoid Mistakes</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p:cNvSpPr>
            <a:spLocks noGrp="1"/>
          </p:cNvSpPr>
          <p:nvPr>
            <p:ph idx="1"/>
          </p:nvPr>
        </p:nvSpPr>
        <p:spPr>
          <a:xfrm>
            <a:off x="1143000" y="2373313"/>
            <a:ext cx="2209800" cy="2971800"/>
          </a:xfrm>
        </p:spPr>
        <p:txBody>
          <a:bodyPr/>
          <a:lstStyle/>
          <a:p>
            <a:pPr marL="0" indent="0" eaLnBrk="1" hangingPunct="1">
              <a:buFontTx/>
              <a:buNone/>
              <a:defRPr/>
            </a:pPr>
            <a:r>
              <a:rPr lang="en-US" altLang="en-US" sz="2400" dirty="0">
                <a:solidFill>
                  <a:schemeClr val="tx1"/>
                </a:solidFill>
              </a:rPr>
              <a:t>The industry calls this “lion tailing” because all that is left is a little tuft of foliage on the end.</a:t>
            </a:r>
          </a:p>
          <a:p>
            <a:pPr algn="ctr" eaLnBrk="1" hangingPunct="1">
              <a:buFontTx/>
              <a:buNone/>
              <a:defRPr/>
            </a:pPr>
            <a:endParaRPr lang="en-US" altLang="en-US" sz="2400" dirty="0"/>
          </a:p>
          <a:p>
            <a:pPr eaLnBrk="1" hangingPunct="1">
              <a:defRPr/>
            </a:pPr>
            <a:endParaRPr lang="en-US" altLang="en-US" sz="2400" dirty="0"/>
          </a:p>
        </p:txBody>
      </p:sp>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How to Avoid Mistakes</a:t>
            </a:r>
          </a:p>
        </p:txBody>
      </p:sp>
      <p:pic>
        <p:nvPicPr>
          <p:cNvPr id="71684" name="Picture 5" descr="C:\Users\rjackson\Pictures\Arborilogical\Presentations\Lion 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601788"/>
            <a:ext cx="4344988" cy="4494212"/>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152400" y="1371600"/>
            <a:ext cx="8763000" cy="762000"/>
          </a:xfrm>
        </p:spPr>
        <p:txBody>
          <a:bodyPr/>
          <a:lstStyle/>
          <a:p>
            <a:pPr eaLnBrk="1" hangingPunct="1">
              <a:buFontTx/>
              <a:buNone/>
            </a:pPr>
            <a:r>
              <a:rPr lang="en-US" altLang="en-US" sz="2800">
                <a:solidFill>
                  <a:schemeClr val="tx1"/>
                </a:solidFill>
              </a:rPr>
              <a:t>   </a:t>
            </a:r>
            <a:r>
              <a:rPr lang="en-US" altLang="en-US" sz="2400">
                <a:solidFill>
                  <a:schemeClr val="tx1"/>
                </a:solidFill>
              </a:rPr>
              <a:t>Crepe myrtles grow differently compared to other ornamental trees.</a:t>
            </a:r>
          </a:p>
        </p:txBody>
      </p:sp>
      <p:pic>
        <p:nvPicPr>
          <p:cNvPr id="73731" name="Picture 6" descr="Crepe Myrtle topped_row_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2133600"/>
            <a:ext cx="5883275" cy="33528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737225"/>
            <a:ext cx="9144000" cy="739775"/>
          </a:xfrm>
          <a:prstGeom prst="rect">
            <a:avLst/>
          </a:prstGeom>
          <a:noFill/>
        </p:spPr>
        <p:txBody>
          <a:bodyPr>
            <a:spAutoFit/>
          </a:bodyPr>
          <a:lstStyle/>
          <a:p>
            <a:pPr algn="ctr" eaLnBrk="1" hangingPunct="1">
              <a:defRPr/>
            </a:pPr>
            <a:r>
              <a:rPr lang="en-US" sz="2400" dirty="0">
                <a:latin typeface="+mn-lt"/>
              </a:rPr>
              <a:t>Just remember…only </a:t>
            </a:r>
            <a:r>
              <a:rPr lang="en-US" sz="2400" b="1" u="sng" dirty="0">
                <a:latin typeface="+mn-lt"/>
              </a:rPr>
              <a:t>you</a:t>
            </a:r>
            <a:r>
              <a:rPr lang="en-US" sz="2400" dirty="0">
                <a:latin typeface="+mn-lt"/>
              </a:rPr>
              <a:t> can stop Crepe Murder!!</a:t>
            </a:r>
          </a:p>
          <a:p>
            <a:pPr eaLnBrk="1" hangingPunct="1">
              <a:defRPr/>
            </a:pPr>
            <a:endParaRPr lang="en-US" dirty="0">
              <a:latin typeface="Arial" charset="0"/>
            </a:endParaRPr>
          </a:p>
        </p:txBody>
      </p:sp>
      <p:sp>
        <p:nvSpPr>
          <p:cNvPr id="6"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Types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887413"/>
            <a:ext cx="4876800" cy="3684587"/>
          </a:xfrm>
          <a:ln w="34925">
            <a:solidFill>
              <a:schemeClr val="tx1"/>
            </a:solidFill>
            <a:miter lim="800000"/>
            <a:headEnd/>
            <a:tailEnd/>
          </a:ln>
        </p:spPr>
      </p:pic>
      <p:sp>
        <p:nvSpPr>
          <p:cNvPr id="5" name="TextBox 4"/>
          <p:cNvSpPr txBox="1"/>
          <p:nvPr/>
        </p:nvSpPr>
        <p:spPr>
          <a:xfrm>
            <a:off x="0" y="4724400"/>
            <a:ext cx="9144000" cy="1108075"/>
          </a:xfrm>
          <a:prstGeom prst="rect">
            <a:avLst/>
          </a:prstGeom>
          <a:noFill/>
        </p:spPr>
        <p:txBody>
          <a:bodyPr>
            <a:spAutoFit/>
          </a:bodyPr>
          <a:lstStyle/>
          <a:p>
            <a:pPr algn="ctr" eaLnBrk="1" hangingPunct="1">
              <a:defRPr/>
            </a:pPr>
            <a:r>
              <a:rPr lang="en-US" sz="2400" dirty="0">
                <a:latin typeface="+mn-lt"/>
              </a:rPr>
              <a:t>George Washington, born 279 years ago, admitted to                                 chopping down his father's favorite cherry tree…</a:t>
            </a:r>
          </a:p>
          <a:p>
            <a:pPr algn="ctr" eaLnBrk="1" hangingPunct="1">
              <a:defRPr/>
            </a:pPr>
            <a:endParaRPr lang="en-US" sz="1600" dirty="0">
              <a:latin typeface="Arial" charset="0"/>
            </a:endParaRPr>
          </a:p>
        </p:txBody>
      </p:sp>
      <p:sp>
        <p:nvSpPr>
          <p:cNvPr id="6" name="TextBox 5"/>
          <p:cNvSpPr txBox="1"/>
          <p:nvPr/>
        </p:nvSpPr>
        <p:spPr>
          <a:xfrm>
            <a:off x="0" y="5715000"/>
            <a:ext cx="9144000" cy="461963"/>
          </a:xfrm>
          <a:prstGeom prst="rect">
            <a:avLst/>
          </a:prstGeom>
          <a:noFill/>
        </p:spPr>
        <p:txBody>
          <a:bodyPr>
            <a:spAutoFit/>
          </a:bodyPr>
          <a:lstStyle/>
          <a:p>
            <a:pPr algn="ctr" eaLnBrk="1" hangingPunct="1">
              <a:defRPr/>
            </a:pPr>
            <a:r>
              <a:rPr lang="en-US" sz="2400" dirty="0">
                <a:latin typeface="+mn-lt"/>
              </a:rPr>
              <a:t>(painting by Grant Wood)</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838200" y="2557463"/>
            <a:ext cx="3048000" cy="2438400"/>
          </a:xfrm>
        </p:spPr>
        <p:txBody>
          <a:bodyPr/>
          <a:lstStyle/>
          <a:p>
            <a:pPr marL="0" indent="0" eaLnBrk="1" hangingPunct="1">
              <a:buFontTx/>
              <a:buNone/>
            </a:pPr>
            <a:r>
              <a:rPr lang="en-US" altLang="en-US" sz="2400">
                <a:solidFill>
                  <a:schemeClr val="tx1"/>
                </a:solidFill>
              </a:rPr>
              <a:t>Reduces hazard and liability potential, in part, by reducing the weight on longer limbs, especially fruit and nut producers.</a:t>
            </a:r>
          </a:p>
        </p:txBody>
      </p:sp>
      <p:pic>
        <p:nvPicPr>
          <p:cNvPr id="13315" name="Picture 3" descr="TX - DFW PecanCmp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1447800"/>
            <a:ext cx="3973512" cy="2328863"/>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4" descr="A crew at work 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3688" y="4114800"/>
            <a:ext cx="3962400" cy="21717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7" name="Title 1"/>
          <p:cNvSpPr>
            <a:spLocks noGrp="1"/>
          </p:cNvSpPr>
          <p:nvPr>
            <p:ph type="title"/>
          </p:nvPr>
        </p:nvSpPr>
        <p:spPr>
          <a:xfrm>
            <a:off x="0" y="304800"/>
            <a:ext cx="9144000" cy="609600"/>
          </a:xfrm>
        </p:spPr>
        <p:txBody>
          <a:bodyPr/>
          <a:lstStyle/>
          <a:p>
            <a:pPr eaLnBrk="1" hangingPunct="1"/>
            <a:r>
              <a:rPr lang="en-US" altLang="en-US">
                <a:solidFill>
                  <a:schemeClr val="tx1"/>
                </a:solidFill>
              </a:rPr>
              <a:t>Reasons to Prune </a:t>
            </a: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1200150" y="1447800"/>
            <a:ext cx="7086600" cy="3505200"/>
          </a:xfrm>
        </p:spPr>
        <p:txBody>
          <a:bodyPr/>
          <a:lstStyle/>
          <a:p>
            <a:pPr eaLnBrk="1" hangingPunct="1">
              <a:defRPr/>
            </a:pPr>
            <a:r>
              <a:rPr lang="en-US" altLang="en-US" sz="2400" dirty="0">
                <a:solidFill>
                  <a:schemeClr val="tx1"/>
                </a:solidFill>
              </a:rPr>
              <a:t>Safety glasses</a:t>
            </a:r>
          </a:p>
          <a:p>
            <a:pPr eaLnBrk="1" hangingPunct="1">
              <a:buFontTx/>
              <a:buNone/>
              <a:defRPr/>
            </a:pPr>
            <a:endParaRPr lang="en-US" altLang="en-US" sz="1200" dirty="0">
              <a:solidFill>
                <a:schemeClr val="tx1"/>
              </a:solidFill>
            </a:endParaRPr>
          </a:p>
          <a:p>
            <a:pPr eaLnBrk="1" hangingPunct="1">
              <a:defRPr/>
            </a:pPr>
            <a:r>
              <a:rPr lang="en-US" altLang="en-US" sz="2400" dirty="0">
                <a:solidFill>
                  <a:schemeClr val="tx1"/>
                </a:solidFill>
              </a:rPr>
              <a:t>Long pants &amp; long sleeves</a:t>
            </a:r>
          </a:p>
          <a:p>
            <a:pPr eaLnBrk="1" hangingPunct="1">
              <a:buFontTx/>
              <a:buNone/>
              <a:defRPr/>
            </a:pPr>
            <a:endParaRPr lang="en-US" altLang="en-US" sz="1200" dirty="0">
              <a:solidFill>
                <a:schemeClr val="tx1"/>
              </a:solidFill>
            </a:endParaRPr>
          </a:p>
          <a:p>
            <a:pPr eaLnBrk="1" hangingPunct="1">
              <a:defRPr/>
            </a:pPr>
            <a:r>
              <a:rPr lang="en-US" altLang="en-US" sz="2400" dirty="0">
                <a:solidFill>
                  <a:schemeClr val="tx1"/>
                </a:solidFill>
              </a:rPr>
              <a:t>Work boots with non slip soles that cover the ankle </a:t>
            </a:r>
          </a:p>
          <a:p>
            <a:pPr eaLnBrk="1" hangingPunct="1">
              <a:buFontTx/>
              <a:buNone/>
              <a:defRPr/>
            </a:pPr>
            <a:endParaRPr lang="en-US" altLang="en-US" sz="1200" dirty="0">
              <a:solidFill>
                <a:schemeClr val="tx1"/>
              </a:solidFill>
            </a:endParaRPr>
          </a:p>
          <a:p>
            <a:pPr eaLnBrk="1" hangingPunct="1">
              <a:defRPr/>
            </a:pPr>
            <a:r>
              <a:rPr lang="en-US" altLang="en-US" sz="2400" dirty="0">
                <a:solidFill>
                  <a:schemeClr val="tx1"/>
                </a:solidFill>
              </a:rPr>
              <a:t>Hard hat  (required in our industry)</a:t>
            </a:r>
          </a:p>
          <a:p>
            <a:pPr marL="0" indent="0" eaLnBrk="1" hangingPunct="1">
              <a:buFontTx/>
              <a:buNone/>
              <a:defRPr/>
            </a:pPr>
            <a:endParaRPr lang="en-US" altLang="en-US" sz="1200" dirty="0">
              <a:solidFill>
                <a:schemeClr val="tx1"/>
              </a:solidFill>
            </a:endParaRPr>
          </a:p>
          <a:p>
            <a:pPr eaLnBrk="1" hangingPunct="1">
              <a:defRPr/>
            </a:pPr>
            <a:r>
              <a:rPr lang="en-US" altLang="en-US" sz="2400" dirty="0">
                <a:solidFill>
                  <a:schemeClr val="tx1"/>
                </a:solidFill>
              </a:rPr>
              <a:t>Ear plugs or ear phones </a:t>
            </a:r>
          </a:p>
          <a:p>
            <a:pPr eaLnBrk="1" hangingPunct="1">
              <a:defRPr/>
            </a:pPr>
            <a:endParaRPr lang="en-US" altLang="en-US" sz="2400" dirty="0">
              <a:solidFill>
                <a:schemeClr val="tx1"/>
              </a:solidFill>
            </a:endParaRPr>
          </a:p>
          <a:p>
            <a:pPr eaLnBrk="1" hangingPunct="1">
              <a:defRPr/>
            </a:pPr>
            <a:endParaRPr lang="en-US" altLang="en-US" sz="2400" dirty="0"/>
          </a:p>
        </p:txBody>
      </p:sp>
      <p:sp>
        <p:nvSpPr>
          <p:cNvPr id="4"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Tools</a:t>
            </a:r>
          </a:p>
        </p:txBody>
      </p:sp>
      <p:pic>
        <p:nvPicPr>
          <p:cNvPr id="757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938713"/>
            <a:ext cx="1344613" cy="1344612"/>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578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938713"/>
            <a:ext cx="1320800" cy="1344612"/>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578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938713"/>
            <a:ext cx="1746250" cy="1344612"/>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578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938713"/>
            <a:ext cx="1344613" cy="1344612"/>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idx="1"/>
          </p:nvPr>
        </p:nvSpPr>
        <p:spPr>
          <a:xfrm>
            <a:off x="914400" y="1981200"/>
            <a:ext cx="2895600" cy="3440113"/>
          </a:xfrm>
        </p:spPr>
        <p:txBody>
          <a:bodyPr/>
          <a:lstStyle/>
          <a:p>
            <a:pPr eaLnBrk="1" hangingPunct="1">
              <a:defRPr/>
            </a:pPr>
            <a:r>
              <a:rPr lang="en-US" altLang="en-US" sz="2400" dirty="0">
                <a:solidFill>
                  <a:schemeClr val="tx1"/>
                </a:solidFill>
              </a:rPr>
              <a:t>Hand clippers </a:t>
            </a:r>
          </a:p>
          <a:p>
            <a:pPr eaLnBrk="1" hangingPunct="1">
              <a:buFontTx/>
              <a:buNone/>
              <a:defRPr/>
            </a:pPr>
            <a:endParaRPr lang="en-US" altLang="en-US" sz="1200" dirty="0">
              <a:solidFill>
                <a:schemeClr val="tx1"/>
              </a:solidFill>
            </a:endParaRPr>
          </a:p>
          <a:p>
            <a:pPr eaLnBrk="1" hangingPunct="1">
              <a:defRPr/>
            </a:pPr>
            <a:r>
              <a:rPr lang="en-US" altLang="en-US" sz="2400" dirty="0">
                <a:solidFill>
                  <a:schemeClr val="tx1"/>
                </a:solidFill>
              </a:rPr>
              <a:t>Hand saw</a:t>
            </a:r>
          </a:p>
          <a:p>
            <a:pPr eaLnBrk="1" hangingPunct="1">
              <a:buFontTx/>
              <a:buNone/>
              <a:defRPr/>
            </a:pPr>
            <a:endParaRPr lang="en-US" altLang="en-US" sz="1200" dirty="0">
              <a:solidFill>
                <a:schemeClr val="tx1"/>
              </a:solidFill>
            </a:endParaRPr>
          </a:p>
          <a:p>
            <a:pPr eaLnBrk="1" hangingPunct="1">
              <a:defRPr/>
            </a:pPr>
            <a:r>
              <a:rPr lang="en-US" altLang="en-US" sz="2400" dirty="0">
                <a:solidFill>
                  <a:schemeClr val="tx1"/>
                </a:solidFill>
              </a:rPr>
              <a:t>Pole saw</a:t>
            </a:r>
          </a:p>
          <a:p>
            <a:pPr eaLnBrk="1" hangingPunct="1">
              <a:buFontTx/>
              <a:buNone/>
              <a:defRPr/>
            </a:pPr>
            <a:endParaRPr lang="en-US" altLang="en-US" sz="1200" dirty="0">
              <a:solidFill>
                <a:schemeClr val="tx1"/>
              </a:solidFill>
            </a:endParaRPr>
          </a:p>
          <a:p>
            <a:pPr eaLnBrk="1" hangingPunct="1">
              <a:defRPr/>
            </a:pPr>
            <a:r>
              <a:rPr lang="en-US" altLang="en-US" sz="2400" dirty="0">
                <a:solidFill>
                  <a:schemeClr val="tx1"/>
                </a:solidFill>
              </a:rPr>
              <a:t>Hand or pole lopper</a:t>
            </a:r>
          </a:p>
          <a:p>
            <a:pPr marL="0" indent="0" eaLnBrk="1" hangingPunct="1">
              <a:buFontTx/>
              <a:buNone/>
              <a:defRPr/>
            </a:pPr>
            <a:endParaRPr lang="en-US" altLang="en-US" sz="1200" dirty="0">
              <a:solidFill>
                <a:schemeClr val="tx1"/>
              </a:solidFill>
            </a:endParaRPr>
          </a:p>
          <a:p>
            <a:pPr eaLnBrk="1" hangingPunct="1">
              <a:defRPr/>
            </a:pPr>
            <a:r>
              <a:rPr lang="en-US" altLang="en-US" sz="2400" dirty="0">
                <a:solidFill>
                  <a:schemeClr val="tx1"/>
                </a:solidFill>
              </a:rPr>
              <a:t>Sheers </a:t>
            </a:r>
          </a:p>
          <a:p>
            <a:pPr eaLnBrk="1" hangingPunct="1">
              <a:buFontTx/>
              <a:buNone/>
              <a:defRPr/>
            </a:pPr>
            <a:endParaRPr lang="en-US" altLang="en-US" dirty="0"/>
          </a:p>
        </p:txBody>
      </p:sp>
      <p:pic>
        <p:nvPicPr>
          <p:cNvPr id="76803" name="Picture 2" descr="G:\Houser\Arboretum\Scanned 01-25-02\Saw Blad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1692275"/>
            <a:ext cx="4473575" cy="432752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Tools</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2"/>
          <p:cNvSpPr>
            <a:spLocks noGrp="1"/>
          </p:cNvSpPr>
          <p:nvPr>
            <p:ph idx="1"/>
          </p:nvPr>
        </p:nvSpPr>
        <p:spPr>
          <a:xfrm>
            <a:off x="685800" y="2209800"/>
            <a:ext cx="2819400" cy="2667000"/>
          </a:xfrm>
        </p:spPr>
        <p:txBody>
          <a:bodyPr/>
          <a:lstStyle/>
          <a:p>
            <a:pPr marL="0" indent="0" eaLnBrk="1" hangingPunct="1">
              <a:buFontTx/>
              <a:buNone/>
              <a:defRPr/>
            </a:pPr>
            <a:r>
              <a:rPr lang="en-US" altLang="en-US" sz="2400" dirty="0">
                <a:solidFill>
                  <a:schemeClr val="tx1"/>
                </a:solidFill>
              </a:rPr>
              <a:t>Chainsaw- the most dangerous hand tool ever invented…</a:t>
            </a:r>
          </a:p>
          <a:p>
            <a:pPr eaLnBrk="1" hangingPunct="1">
              <a:buFontTx/>
              <a:buNone/>
              <a:defRPr/>
            </a:pPr>
            <a:endParaRPr lang="en-US" altLang="en-US" sz="2400" dirty="0">
              <a:solidFill>
                <a:schemeClr val="tx1"/>
              </a:solidFill>
            </a:endParaRPr>
          </a:p>
          <a:p>
            <a:pPr eaLnBrk="1" hangingPunct="1">
              <a:buFontTx/>
              <a:buNone/>
              <a:defRPr/>
            </a:pPr>
            <a:r>
              <a:rPr lang="en-US" altLang="en-US" sz="2400" dirty="0">
                <a:solidFill>
                  <a:schemeClr val="tx1"/>
                </a:solidFill>
              </a:rPr>
              <a:t>Chainsaw on a stick?</a:t>
            </a:r>
          </a:p>
        </p:txBody>
      </p:sp>
      <p:pic>
        <p:nvPicPr>
          <p:cNvPr id="77827" name="Picture 2" descr="G:\Houser\Arboretum\OAK WILT MAP\houser photos123\100OLYMP\P1230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843088"/>
            <a:ext cx="4598988" cy="4176712"/>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Pruning Tools</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a:extLst>
              <a:ext uri="{FF2B5EF4-FFF2-40B4-BE49-F238E27FC236}">
                <a16:creationId xmlns="" xmlns:a16="http://schemas.microsoft.com/office/drawing/2014/main" id="{E9583CD7-A123-4611-8737-DF8F8A29CA96}"/>
              </a:ext>
            </a:extLst>
          </p:cNvPr>
          <p:cNvSpPr>
            <a:spLocks noGrp="1"/>
          </p:cNvSpPr>
          <p:nvPr>
            <p:ph idx="1"/>
          </p:nvPr>
        </p:nvSpPr>
        <p:spPr>
          <a:xfrm>
            <a:off x="838200" y="1905000"/>
            <a:ext cx="3352800" cy="1371600"/>
          </a:xfrm>
        </p:spPr>
        <p:txBody>
          <a:bodyPr/>
          <a:lstStyle/>
          <a:p>
            <a:pPr marL="0" indent="0">
              <a:buFontTx/>
              <a:buNone/>
            </a:pPr>
            <a:r>
              <a:rPr lang="en-US" altLang="en-US" sz="2400">
                <a:solidFill>
                  <a:schemeClr val="tx1"/>
                </a:solidFill>
              </a:rPr>
              <a:t>The use of a chainsaw requires proper training by experts… </a:t>
            </a:r>
          </a:p>
        </p:txBody>
      </p:sp>
      <p:pic>
        <p:nvPicPr>
          <p:cNvPr id="65540" name="Picture 3" descr="image001.jpg">
            <a:extLst>
              <a:ext uri="{FF2B5EF4-FFF2-40B4-BE49-F238E27FC236}">
                <a16:creationId xmlns="" xmlns:a16="http://schemas.microsoft.com/office/drawing/2014/main" id="{139793B4-284A-4DB4-9AFB-8A585CAB53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0875" y="1752600"/>
            <a:ext cx="3616325" cy="43688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CC827F4B-2ABD-4380-BBA0-0CBCAA2ECAB5}"/>
              </a:ext>
            </a:extLst>
          </p:cNvPr>
          <p:cNvSpPr txBox="1"/>
          <p:nvPr/>
        </p:nvSpPr>
        <p:spPr>
          <a:xfrm>
            <a:off x="838200" y="4057650"/>
            <a:ext cx="3276600" cy="120015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Yeah…I noticed the lack of a hard hat right away, too…</a:t>
            </a:r>
          </a:p>
        </p:txBody>
      </p:sp>
      <p:sp>
        <p:nvSpPr>
          <p:cNvPr id="6" name="Title 1">
            <a:extLst>
              <a:ext uri="{FF2B5EF4-FFF2-40B4-BE49-F238E27FC236}">
                <a16:creationId xmlns="" xmlns:a16="http://schemas.microsoft.com/office/drawing/2014/main" id="{59377EA2-B31F-41A5-AD61-48C9D36CA971}"/>
              </a:ext>
            </a:extLst>
          </p:cNvPr>
          <p:cNvSpPr txBox="1">
            <a:spLocks/>
          </p:cNvSpPr>
          <p:nvPr/>
        </p:nvSpPr>
        <p:spPr bwMode="auto">
          <a:xfrm>
            <a:off x="0" y="304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FFFFFF"/>
                </a:solidFill>
                <a:effectLst/>
                <a:uLnTx/>
                <a:uFillTx/>
                <a:latin typeface="Times New Roman"/>
                <a:ea typeface="+mj-ea"/>
                <a:cs typeface="+mj-cs"/>
              </a:rPr>
              <a:t>Pruning Tools</a:t>
            </a:r>
          </a:p>
        </p:txBody>
      </p:sp>
    </p:spTree>
    <p:extLst>
      <p:ext uri="{BB962C8B-B14F-4D97-AF65-F5344CB8AC3E}">
        <p14:creationId xmlns:p14="http://schemas.microsoft.com/office/powerpoint/2010/main" val="2935458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altLang="en-US"/>
              <a:t> </a:t>
            </a:r>
          </a:p>
        </p:txBody>
      </p:sp>
      <p:sp>
        <p:nvSpPr>
          <p:cNvPr id="78851" name="Content Placeholder 2"/>
          <p:cNvSpPr>
            <a:spLocks noGrp="1"/>
          </p:cNvSpPr>
          <p:nvPr>
            <p:ph idx="1"/>
          </p:nvPr>
        </p:nvSpPr>
        <p:spPr>
          <a:xfrm>
            <a:off x="0" y="152400"/>
            <a:ext cx="9144000" cy="6629400"/>
          </a:xfrm>
        </p:spPr>
        <p:txBody>
          <a:bodyPr/>
          <a:lstStyle/>
          <a:p>
            <a:pPr algn="ctr" eaLnBrk="1" hangingPunct="1">
              <a:buFontTx/>
              <a:buNone/>
            </a:pPr>
            <a:r>
              <a:rPr lang="en-US" altLang="en-US">
                <a:solidFill>
                  <a:schemeClr val="tx1"/>
                </a:solidFill>
              </a:rPr>
              <a:t>Before I go dormant…are there                                  any questions? </a:t>
            </a:r>
          </a:p>
          <a:p>
            <a:pPr algn="ctr" eaLnBrk="1" hangingPunct="1">
              <a:buFontTx/>
              <a:buNone/>
            </a:pPr>
            <a:endParaRPr lang="en-US" altLang="en-US">
              <a:solidFill>
                <a:schemeClr val="tx1"/>
              </a:solidFill>
            </a:endParaRPr>
          </a:p>
          <a:p>
            <a:pPr algn="ctr" eaLnBrk="1" hangingPunct="1">
              <a:buFontTx/>
              <a:buNone/>
            </a:pPr>
            <a:endParaRPr lang="en-US" altLang="en-US">
              <a:solidFill>
                <a:schemeClr val="tx1"/>
              </a:solidFill>
            </a:endParaRPr>
          </a:p>
          <a:p>
            <a:pPr algn="ctr" eaLnBrk="1" hangingPunct="1">
              <a:buFontTx/>
              <a:buNone/>
            </a:pPr>
            <a:endParaRPr lang="en-US" altLang="en-US">
              <a:solidFill>
                <a:schemeClr val="tx1"/>
              </a:solidFill>
            </a:endParaRPr>
          </a:p>
          <a:p>
            <a:pPr algn="ctr" eaLnBrk="1" hangingPunct="1">
              <a:buFontTx/>
              <a:buNone/>
            </a:pPr>
            <a:endParaRPr lang="en-US" altLang="en-US">
              <a:solidFill>
                <a:schemeClr val="tx1"/>
              </a:solidFill>
            </a:endParaRPr>
          </a:p>
          <a:p>
            <a:pPr algn="ctr" eaLnBrk="1" hangingPunct="1">
              <a:buFontTx/>
              <a:buNone/>
            </a:pPr>
            <a:endParaRPr lang="en-US" altLang="en-US">
              <a:solidFill>
                <a:schemeClr val="tx1"/>
              </a:solidFill>
            </a:endParaRPr>
          </a:p>
          <a:p>
            <a:pPr algn="ctr" eaLnBrk="1" hangingPunct="1">
              <a:buFontTx/>
              <a:buNone/>
            </a:pPr>
            <a:endParaRPr lang="en-US" altLang="en-US">
              <a:solidFill>
                <a:schemeClr val="tx1"/>
              </a:solidFill>
            </a:endParaRPr>
          </a:p>
          <a:p>
            <a:pPr algn="ctr" eaLnBrk="1" hangingPunct="1">
              <a:buFontTx/>
              <a:buNone/>
            </a:pPr>
            <a:endParaRPr lang="en-US" altLang="en-US">
              <a:solidFill>
                <a:schemeClr val="tx1"/>
              </a:solidFill>
            </a:endParaRPr>
          </a:p>
          <a:p>
            <a:pPr algn="ctr" eaLnBrk="1" hangingPunct="1">
              <a:buFontTx/>
              <a:buNone/>
            </a:pPr>
            <a:endParaRPr lang="en-US" altLang="en-US" sz="2400">
              <a:solidFill>
                <a:schemeClr val="tx1"/>
              </a:solidFill>
            </a:endParaRPr>
          </a:p>
          <a:p>
            <a:pPr algn="ctr" eaLnBrk="1" hangingPunct="1">
              <a:buFontTx/>
              <a:buNone/>
            </a:pPr>
            <a:r>
              <a:rPr lang="en-US" altLang="en-US" sz="2400">
                <a:solidFill>
                  <a:schemeClr val="tx1"/>
                </a:solidFill>
              </a:rPr>
              <a:t>Steve Houser</a:t>
            </a:r>
          </a:p>
          <a:p>
            <a:pPr algn="ctr" eaLnBrk="1" hangingPunct="1">
              <a:buFontTx/>
              <a:buNone/>
            </a:pPr>
            <a:r>
              <a:rPr lang="en-US" altLang="en-US" sz="2400">
                <a:solidFill>
                  <a:schemeClr val="tx1"/>
                </a:solidFill>
                <a:hlinkClick r:id="rId2"/>
              </a:rPr>
              <a:t>Steve.Houser@dallastrees.org</a:t>
            </a:r>
            <a:r>
              <a:rPr lang="en-US" altLang="en-US" sz="2400">
                <a:solidFill>
                  <a:schemeClr val="tx1"/>
                </a:solidFill>
              </a:rPr>
              <a:t> </a:t>
            </a:r>
          </a:p>
        </p:txBody>
      </p:sp>
      <p:pic>
        <p:nvPicPr>
          <p:cNvPr id="78852" name="Picture 3" descr="Fall Color Fore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5163" y="1600200"/>
            <a:ext cx="5227637" cy="3921125"/>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685800" y="2341563"/>
            <a:ext cx="3505200" cy="2916237"/>
          </a:xfrm>
        </p:spPr>
        <p:txBody>
          <a:bodyPr/>
          <a:lstStyle/>
          <a:p>
            <a:pPr eaLnBrk="1" hangingPunct="1">
              <a:buFont typeface="Arial" panose="020B0604020202020204" pitchFamily="34" charset="0"/>
              <a:buChar char="•"/>
              <a:defRPr/>
            </a:pPr>
            <a:r>
              <a:rPr lang="en-US" altLang="en-US" sz="2400" dirty="0">
                <a:solidFill>
                  <a:schemeClr val="tx1"/>
                </a:solidFill>
              </a:rPr>
              <a:t>Control the size, or growth form by reducing the size</a:t>
            </a:r>
          </a:p>
          <a:p>
            <a:pPr eaLnBrk="1" hangingPunct="1">
              <a:buFontTx/>
              <a:buNone/>
              <a:defRPr/>
            </a:pPr>
            <a:endParaRPr lang="en-US" altLang="en-US" sz="2400" dirty="0">
              <a:solidFill>
                <a:schemeClr val="tx1"/>
              </a:solidFill>
            </a:endParaRPr>
          </a:p>
          <a:p>
            <a:pPr marL="347663" indent="-347663" eaLnBrk="1" hangingPunct="1">
              <a:buFont typeface="Arial" panose="020B0604020202020204" pitchFamily="34" charset="0"/>
              <a:buChar char="•"/>
              <a:defRPr/>
            </a:pPr>
            <a:r>
              <a:rPr lang="en-US" altLang="en-US" sz="2400" dirty="0">
                <a:solidFill>
                  <a:schemeClr val="tx1"/>
                </a:solidFill>
              </a:rPr>
              <a:t>Typically required due to the wrong tree in the wrong location</a:t>
            </a:r>
          </a:p>
        </p:txBody>
      </p:sp>
      <p:pic>
        <p:nvPicPr>
          <p:cNvPr id="14339" name="Picture 4" descr="0143- Crown Reduction Illi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363" y="1987550"/>
            <a:ext cx="3792537" cy="3690938"/>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Reasons to Prune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Effect transition="in" filter="fade">
                                      <p:cBhvr>
                                        <p:cTn id="7"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914400" y="2057400"/>
            <a:ext cx="3886200" cy="990600"/>
          </a:xfrm>
        </p:spPr>
        <p:txBody>
          <a:bodyPr/>
          <a:lstStyle/>
          <a:p>
            <a:pPr eaLnBrk="1" hangingPunct="1">
              <a:defRPr/>
            </a:pPr>
            <a:r>
              <a:rPr lang="en-US" altLang="en-US" sz="2400" dirty="0">
                <a:solidFill>
                  <a:schemeClr val="tx1"/>
                </a:solidFill>
              </a:rPr>
              <a:t>Positive influence on fruit,   nut, or flower production</a:t>
            </a:r>
          </a:p>
          <a:p>
            <a:pPr marL="0" indent="0" eaLnBrk="1" hangingPunct="1">
              <a:buFontTx/>
              <a:buNone/>
              <a:defRPr/>
            </a:pPr>
            <a:endParaRPr lang="en-US" altLang="en-US" sz="1200" dirty="0">
              <a:solidFill>
                <a:schemeClr val="tx1"/>
              </a:solidFill>
            </a:endParaRPr>
          </a:p>
        </p:txBody>
      </p:sp>
      <p:pic>
        <p:nvPicPr>
          <p:cNvPr id="15363" name="Picture 5" descr="Rusty Blackhaw Flowe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763" y="1676400"/>
            <a:ext cx="2971800" cy="19812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5" descr="G:\Houser\Arboretum\1bad c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2971800" cy="1960563"/>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1" fontAlgn="base" hangingPunct="1">
              <a:spcBef>
                <a:spcPct val="0"/>
              </a:spcBef>
              <a:spcAft>
                <a:spcPct val="0"/>
              </a:spcAft>
              <a:defRPr sz="4400">
                <a:solidFill>
                  <a:schemeClr val="bg1"/>
                </a:solidFill>
                <a:latin typeface="Times New Roman" pitchFamily="18" charset="0"/>
              </a:defRPr>
            </a:lvl6pPr>
            <a:lvl7pPr marL="914400" algn="ctr" rtl="0" eaLnBrk="1" fontAlgn="base" hangingPunct="1">
              <a:spcBef>
                <a:spcPct val="0"/>
              </a:spcBef>
              <a:spcAft>
                <a:spcPct val="0"/>
              </a:spcAft>
              <a:defRPr sz="4400">
                <a:solidFill>
                  <a:schemeClr val="bg1"/>
                </a:solidFill>
                <a:latin typeface="Times New Roman" pitchFamily="18" charset="0"/>
              </a:defRPr>
            </a:lvl7pPr>
            <a:lvl8pPr marL="1371600" algn="ctr" rtl="0" eaLnBrk="1" fontAlgn="base" hangingPunct="1">
              <a:spcBef>
                <a:spcPct val="0"/>
              </a:spcBef>
              <a:spcAft>
                <a:spcPct val="0"/>
              </a:spcAft>
              <a:defRPr sz="4400">
                <a:solidFill>
                  <a:schemeClr val="bg1"/>
                </a:solidFill>
                <a:latin typeface="Times New Roman" pitchFamily="18" charset="0"/>
              </a:defRPr>
            </a:lvl8pPr>
            <a:lvl9pPr marL="1828800" algn="ctr" rtl="0" eaLnBrk="1" fontAlgn="base" hangingPunct="1">
              <a:spcBef>
                <a:spcPct val="0"/>
              </a:spcBef>
              <a:spcAft>
                <a:spcPct val="0"/>
              </a:spcAft>
              <a:defRPr sz="4400">
                <a:solidFill>
                  <a:schemeClr val="bg1"/>
                </a:solidFill>
                <a:latin typeface="Times New Roman" pitchFamily="18" charset="0"/>
              </a:defRPr>
            </a:lvl9pPr>
          </a:lstStyle>
          <a:p>
            <a:pPr eaLnBrk="1" hangingPunct="1">
              <a:defRPr/>
            </a:pPr>
            <a:r>
              <a:rPr lang="en-US" altLang="en-US" kern="0" dirty="0">
                <a:solidFill>
                  <a:schemeClr val="tx1"/>
                </a:solidFill>
              </a:rPr>
              <a:t>Reasons to Prune </a:t>
            </a:r>
          </a:p>
        </p:txBody>
      </p:sp>
      <p:sp>
        <p:nvSpPr>
          <p:cNvPr id="2" name="Rectangle 1"/>
          <p:cNvSpPr/>
          <p:nvPr/>
        </p:nvSpPr>
        <p:spPr>
          <a:xfrm>
            <a:off x="914400" y="3132138"/>
            <a:ext cx="3886200" cy="830262"/>
          </a:xfrm>
          <a:prstGeom prst="rect">
            <a:avLst/>
          </a:prstGeom>
        </p:spPr>
        <p:txBody>
          <a:bodyPr>
            <a:spAutoFit/>
          </a:bodyPr>
          <a:lstStyle/>
          <a:p>
            <a:pPr marL="342900" indent="-342900" eaLnBrk="1" hangingPunct="1">
              <a:spcBef>
                <a:spcPct val="20000"/>
              </a:spcBef>
              <a:buFontTx/>
              <a:buChar char="•"/>
              <a:defRPr/>
            </a:pPr>
            <a:r>
              <a:rPr lang="en-US" altLang="en-US" sz="2400" kern="0" dirty="0">
                <a:solidFill>
                  <a:srgbClr val="FFFFFF"/>
                </a:solidFill>
                <a:latin typeface="Times New Roman"/>
              </a:rPr>
              <a:t>Directs growth according              to needs</a:t>
            </a:r>
          </a:p>
        </p:txBody>
      </p:sp>
      <p:sp>
        <p:nvSpPr>
          <p:cNvPr id="3" name="Rectangle 2"/>
          <p:cNvSpPr/>
          <p:nvPr/>
        </p:nvSpPr>
        <p:spPr>
          <a:xfrm>
            <a:off x="914400" y="4221163"/>
            <a:ext cx="3886200" cy="1570037"/>
          </a:xfrm>
          <a:prstGeom prst="rect">
            <a:avLst/>
          </a:prstGeom>
        </p:spPr>
        <p:txBody>
          <a:bodyPr>
            <a:spAutoFit/>
          </a:bodyPr>
          <a:lstStyle/>
          <a:p>
            <a:pPr marL="342900" indent="-342900" eaLnBrk="1" hangingPunct="1">
              <a:spcBef>
                <a:spcPct val="20000"/>
              </a:spcBef>
              <a:buFontTx/>
              <a:buChar char="•"/>
              <a:defRPr/>
            </a:pPr>
            <a:r>
              <a:rPr lang="en-US" altLang="en-US" sz="2400" kern="0" dirty="0">
                <a:solidFill>
                  <a:srgbClr val="FFFFFF"/>
                </a:solidFill>
                <a:latin typeface="Times New Roman"/>
              </a:rPr>
              <a:t>Other legitimate reasons              exist, such as offsetting damaged roots or decay in a limb or trunk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9221"/>
                                        </p:tgtEl>
                                        <p:attrNameLst>
                                          <p:attrName>style.visibility</p:attrName>
                                        </p:attrNameLst>
                                      </p:cBhvr>
                                      <p:to>
                                        <p:strVal val="visible"/>
                                      </p:to>
                                    </p:set>
                                    <p:animEffect transition="in" filter="fade">
                                      <p:cBhvr>
                                        <p:cTn id="15"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3931</TotalTime>
  <Words>1843</Words>
  <Application>Microsoft Office PowerPoint</Application>
  <PresentationFormat>On-screen Show (4:3)</PresentationFormat>
  <Paragraphs>246</Paragraphs>
  <Slides>74</Slides>
  <Notes>0</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74</vt:i4>
      </vt:variant>
    </vt:vector>
  </HeadingPairs>
  <TitlesOfParts>
    <vt:vector size="80" baseType="lpstr">
      <vt:lpstr>Arial</vt:lpstr>
      <vt:lpstr>Calibri</vt:lpstr>
      <vt:lpstr>Times New Roman</vt:lpstr>
      <vt:lpstr>1_Default Design</vt:lpstr>
      <vt:lpstr>2_Default Design</vt:lpstr>
      <vt:lpstr>Office Theme</vt:lpstr>
      <vt:lpstr>PowerPoint Presentation</vt:lpstr>
      <vt:lpstr>Dallas County                                                Master Gardener Association</vt:lpstr>
      <vt:lpstr>Reasons to Prune </vt:lpstr>
      <vt:lpstr>PowerPoint Presentation</vt:lpstr>
      <vt:lpstr>Reasons to Prune </vt:lpstr>
      <vt:lpstr>Reasons to Prune </vt:lpstr>
      <vt:lpstr>Reasons to Prune </vt:lpstr>
      <vt:lpstr>PowerPoint Presentation</vt:lpstr>
      <vt:lpstr>PowerPoint Presentation</vt:lpstr>
      <vt:lpstr>PowerPoint Presentation</vt:lpstr>
      <vt:lpstr>PowerPoint Presentation</vt:lpstr>
      <vt:lpstr>PowerPoint Presentation</vt:lpstr>
      <vt:lpstr>Trees can be a great place for old falcons to 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 see a dog that thinks he’s…              a squirrel?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Pruning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Prune </vt:lpstr>
      <vt:lpstr>How to Avoid Mistakes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RuthAnn Jackson</dc:creator>
  <cp:lastModifiedBy>DCMG Learning Center</cp:lastModifiedBy>
  <cp:revision>352</cp:revision>
  <dcterms:created xsi:type="dcterms:W3CDTF">2006-08-16T00:00:00Z</dcterms:created>
  <dcterms:modified xsi:type="dcterms:W3CDTF">2019-03-14T13:07:50Z</dcterms:modified>
</cp:coreProperties>
</file>